
<file path=[Content_Types].xml><?xml version="1.0" encoding="utf-8"?>
<Types xmlns="http://schemas.openxmlformats.org/package/2006/content-types">
  <Default Extension="jpeg" ContentType="image/jpeg"/>
  <Default Extension="JPG" ContentType="image/.jpg"/>
  <Default Extension="xlsx" ContentType="application/vnd.openxmlformats-officedocument.spreadsheetml.sheet"/>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olors1.xml" ContentType="application/vnd.ms-office.chartcolorstyle+xml"/>
  <Override PartName="/ppt/charts/style1.xml" ContentType="application/vnd.ms-office.chartstyl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3"/>
  </p:sldMasterIdLst>
  <p:notesMasterIdLst>
    <p:notesMasterId r:id="rId5"/>
  </p:notesMasterIdLst>
  <p:sldIdLst>
    <p:sldId id="257" r:id="rId4"/>
    <p:sldId id="258" r:id="rId6"/>
    <p:sldId id="259" r:id="rId7"/>
    <p:sldId id="318" r:id="rId8"/>
    <p:sldId id="317" r:id="rId9"/>
    <p:sldId id="286" r:id="rId10"/>
    <p:sldId id="271" r:id="rId11"/>
    <p:sldId id="319" r:id="rId12"/>
    <p:sldId id="277" r:id="rId13"/>
    <p:sldId id="266" r:id="rId14"/>
    <p:sldId id="320" r:id="rId15"/>
    <p:sldId id="269" r:id="rId16"/>
    <p:sldId id="287" r:id="rId17"/>
    <p:sldId id="265" r:id="rId1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3A2E4"/>
    <a:srgbClr val="044BC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4820" autoAdjust="0"/>
  </p:normalViewPr>
  <p:slideViewPr>
    <p:cSldViewPr snapToGrid="0" showGuides="1">
      <p:cViewPr>
        <p:scale>
          <a:sx n="75" d="100"/>
          <a:sy n="75" d="100"/>
        </p:scale>
        <p:origin x="1542" y="93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 Type="http://schemas.openxmlformats.org/officeDocument/2006/relationships/slideMaster" Target="slideMasters/slideMaster2.xml"/><Relationship Id="rId21" Type="http://schemas.openxmlformats.org/officeDocument/2006/relationships/tableStyles" Target="tableStyles.xml"/><Relationship Id="rId20" Type="http://schemas.openxmlformats.org/officeDocument/2006/relationships/viewProps" Target="viewProps.xml"/><Relationship Id="rId2" Type="http://schemas.openxmlformats.org/officeDocument/2006/relationships/theme" Target="theme/theme1.xml"/><Relationship Id="rId19" Type="http://schemas.openxmlformats.org/officeDocument/2006/relationships/presProps" Target="presProps.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4" Type="http://schemas.microsoft.com/office/2011/relationships/chartColorStyle" Target="colors1.xml"/><Relationship Id="rId3" Type="http://schemas.microsoft.com/office/2011/relationships/chartStyle" Target="style1.xml"/><Relationship Id="rId2" Type="http://schemas.openxmlformats.org/officeDocument/2006/relationships/themeOverride" Target="../theme/themeOverride1.xml"/><Relationship Id="rId1" Type="http://schemas.openxmlformats.org/officeDocument/2006/relationships/package" Target="../embeddings/Workbook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00375155822595606"/>
          <c:y val="0.00413559093903972"/>
          <c:w val="0.852116725647858"/>
          <c:h val="0.939344666227418"/>
        </c:manualLayout>
      </c:layout>
      <c:radarChart>
        <c:radarStyle val="marker"/>
        <c:varyColors val="0"/>
        <c:ser>
          <c:idx val="0"/>
          <c:order val="0"/>
          <c:tx>
            <c:strRef>
              <c:f>Sheet1!$B$1</c:f>
              <c:strCache>
                <c:ptCount val="1"/>
                <c:pt idx="0">
                  <c:v>系列 1</c:v>
                </c:pt>
              </c:strCache>
            </c:strRef>
          </c:tx>
          <c:spPr>
            <a:ln w="28575" cap="rnd">
              <a:solidFill>
                <a:srgbClr val="23A2E4"/>
              </a:solidFill>
              <a:round/>
            </a:ln>
            <a:effectLst/>
          </c:spPr>
          <c:marker>
            <c:symbol val="none"/>
          </c:marker>
          <c:dLbls>
            <c:delete val="1"/>
          </c:dLbls>
          <c:cat>
            <c:numRef>
              <c:f>Sheet1!$A$2:$A$6</c:f>
              <c:numCache>
                <c:formatCode>yyyy/m/d</c:formatCode>
                <c:ptCount val="5"/>
                <c:pt idx="0" c:formatCode="yyyy/m/d">
                  <c:v>37261</c:v>
                </c:pt>
                <c:pt idx="1" c:formatCode="yyyy/m/d">
                  <c:v>37262</c:v>
                </c:pt>
                <c:pt idx="2" c:formatCode="yyyy/m/d">
                  <c:v>37263</c:v>
                </c:pt>
                <c:pt idx="3" c:formatCode="yyyy/m/d">
                  <c:v>37264</c:v>
                </c:pt>
                <c:pt idx="4" c:formatCode="yyyy/m/d">
                  <c:v>37265</c:v>
                </c:pt>
              </c:numCache>
            </c:numRef>
          </c:cat>
          <c:val>
            <c:numRef>
              <c:f>Sheet1!$B$2:$B$6</c:f>
              <c:numCache>
                <c:formatCode>General</c:formatCode>
                <c:ptCount val="5"/>
                <c:pt idx="0">
                  <c:v>32</c:v>
                </c:pt>
                <c:pt idx="1">
                  <c:v>32</c:v>
                </c:pt>
                <c:pt idx="2">
                  <c:v>28</c:v>
                </c:pt>
                <c:pt idx="3">
                  <c:v>12</c:v>
                </c:pt>
                <c:pt idx="4">
                  <c:v>15</c:v>
                </c:pt>
              </c:numCache>
            </c:numRef>
          </c:val>
        </c:ser>
        <c:ser>
          <c:idx val="1"/>
          <c:order val="1"/>
          <c:tx>
            <c:strRef>
              <c:f>Sheet1!$C$1</c:f>
              <c:strCache>
                <c:ptCount val="1"/>
                <c:pt idx="0">
                  <c:v>系列 2</c:v>
                </c:pt>
              </c:strCache>
            </c:strRef>
          </c:tx>
          <c:spPr>
            <a:ln w="28575" cap="rnd">
              <a:solidFill>
                <a:srgbClr val="044BC9"/>
              </a:solidFill>
              <a:round/>
            </a:ln>
            <a:effectLst/>
          </c:spPr>
          <c:marker>
            <c:symbol val="none"/>
          </c:marker>
          <c:dPt>
            <c:idx val="0"/>
            <c:marker>
              <c:symbol val="none"/>
            </c:marker>
            <c:bubble3D val="0"/>
            <c:spPr>
              <a:ln w="28575" cap="rnd">
                <a:solidFill>
                  <a:srgbClr val="044BC9"/>
                </a:solidFill>
                <a:round/>
              </a:ln>
              <a:effectLst/>
            </c:spPr>
          </c:dPt>
          <c:dLbls>
            <c:delete val="1"/>
          </c:dLbls>
          <c:cat>
            <c:numRef>
              <c:f>Sheet1!$A$2:$A$6</c:f>
              <c:numCache>
                <c:formatCode>yyyy/m/d</c:formatCode>
                <c:ptCount val="5"/>
                <c:pt idx="0" c:formatCode="yyyy/m/d">
                  <c:v>37261</c:v>
                </c:pt>
                <c:pt idx="1" c:formatCode="yyyy/m/d">
                  <c:v>37262</c:v>
                </c:pt>
                <c:pt idx="2" c:formatCode="yyyy/m/d">
                  <c:v>37263</c:v>
                </c:pt>
                <c:pt idx="3" c:formatCode="yyyy/m/d">
                  <c:v>37264</c:v>
                </c:pt>
                <c:pt idx="4" c:formatCode="yyyy/m/d">
                  <c:v>37265</c:v>
                </c:pt>
              </c:numCache>
            </c:numRef>
          </c:cat>
          <c:val>
            <c:numRef>
              <c:f>Sheet1!$C$2:$C$6</c:f>
              <c:numCache>
                <c:formatCode>General</c:formatCode>
                <c:ptCount val="5"/>
                <c:pt idx="0">
                  <c:v>12</c:v>
                </c:pt>
                <c:pt idx="1">
                  <c:v>12</c:v>
                </c:pt>
                <c:pt idx="2">
                  <c:v>12</c:v>
                </c:pt>
                <c:pt idx="3">
                  <c:v>21</c:v>
                </c:pt>
                <c:pt idx="4">
                  <c:v>28</c:v>
                </c:pt>
              </c:numCache>
            </c:numRef>
          </c:val>
        </c:ser>
        <c:dLbls>
          <c:showLegendKey val="0"/>
          <c:showVal val="0"/>
          <c:showCatName val="0"/>
          <c:showSerName val="0"/>
          <c:showPercent val="0"/>
          <c:showBubbleSize val="0"/>
        </c:dLbls>
        <c:axId val="2072366944"/>
        <c:axId val="2072395232"/>
      </c:radarChart>
      <c:catAx>
        <c:axId val="2072366944"/>
        <c:scaling>
          <c:orientation val="minMax"/>
        </c:scaling>
        <c:delete val="1"/>
        <c:axPos val="b"/>
        <c:numFmt formatCode="m/d/yyyy" sourceLinked="1"/>
        <c:majorTickMark val="none"/>
        <c:minorTickMark val="none"/>
        <c:tickLblPos val="nextTo"/>
        <c:txPr>
          <a:bodyPr rot="-60000000" spcFirstLastPara="0" vertOverflow="ellipsis" vert="horz" wrap="square" anchor="ctr" anchorCtr="1"/>
          <a:lstStyle/>
          <a:p>
            <a:pPr>
              <a:defRPr lang="zh-CN" sz="1200" b="0" i="0" u="none" strike="noStrike" kern="1200" baseline="0">
                <a:solidFill>
                  <a:schemeClr val="tx1">
                    <a:lumMod val="65000"/>
                    <a:lumOff val="35000"/>
                  </a:schemeClr>
                </a:solidFill>
                <a:latin typeface="思源黑体 CN Normal" panose="020B0400000000000000" pitchFamily="34" charset="-122"/>
                <a:ea typeface="思源黑体 CN Normal" panose="020B0400000000000000" pitchFamily="34" charset="-122"/>
                <a:cs typeface="+mn-cs"/>
              </a:defRPr>
            </a:pPr>
          </a:p>
        </c:txPr>
        <c:crossAx val="2072395232"/>
        <c:crosses val="autoZero"/>
        <c:auto val="1"/>
        <c:lblAlgn val="ctr"/>
        <c:lblOffset val="100"/>
        <c:noMultiLvlLbl val="0"/>
      </c:catAx>
      <c:valAx>
        <c:axId val="2072395232"/>
        <c:scaling>
          <c:orientation val="minMax"/>
        </c:scaling>
        <c:delete val="0"/>
        <c:axPos val="l"/>
        <c:majorGridlines>
          <c:spPr>
            <a:ln w="6350" cap="flat" cmpd="sng" algn="ctr">
              <a:solidFill>
                <a:schemeClr val="bg1">
                  <a:lumMod val="7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zh-CN" sz="1200" b="0" i="0" u="none" strike="noStrike" kern="1200" baseline="0">
                <a:solidFill>
                  <a:schemeClr val="tx1">
                    <a:lumMod val="65000"/>
                    <a:lumOff val="35000"/>
                  </a:schemeClr>
                </a:solidFill>
                <a:latin typeface="思源黑体 CN Normal" panose="020B0400000000000000" pitchFamily="34" charset="-122"/>
                <a:ea typeface="思源黑体 CN Normal" panose="020B0400000000000000" pitchFamily="34" charset="-122"/>
                <a:cs typeface="+mn-cs"/>
              </a:defRPr>
            </a:pPr>
          </a:p>
        </c:txPr>
        <c:crossAx val="2072366944"/>
        <c:crosses val="autoZero"/>
        <c:crossBetween val="between"/>
        <c:majorUnit val="10"/>
      </c:valAx>
      <c:spPr>
        <a:noFill/>
        <a:ln>
          <a:noFill/>
        </a:ln>
        <a:effectLst/>
      </c:spPr>
    </c:plotArea>
    <c:plotVisOnly val="1"/>
    <c:dispBlanksAs val="gap"/>
    <c:showDLblsOverMax val="0"/>
    <c:extLst>
      <c:ext uri="{0b15fc19-7d7d-44ad-8c2d-2c3a37ce22c3}">
        <chartProps xmlns="https://web.wps.cn/et/2018/main" chartId="{c8247786-18a1-410b-9003-a86fe7748931}"/>
      </c:ext>
    </c:extLst>
  </c:chart>
  <c:spPr>
    <a:noFill/>
    <a:ln>
      <a:noFill/>
    </a:ln>
    <a:effectLst/>
  </c:spPr>
  <c:txPr>
    <a:bodyPr/>
    <a:lstStyle/>
    <a:p>
      <a:pPr>
        <a:defRPr lang="zh-CN" sz="1200">
          <a:latin typeface="思源黑体 CN Normal" panose="020B0400000000000000" pitchFamily="34" charset="-122"/>
          <a:ea typeface="思源黑体 CN Normal" panose="020B0400000000000000" pitchFamily="34" charset="-122"/>
        </a:defRPr>
      </a:pPr>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1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media/>
</file>

<file path=ppt/media/image1.png>
</file>

<file path=ppt/media/image2.png>
</file>

<file path=ppt/media/image3.jpeg>
</file>

<file path=ppt/media/image4.jpeg>
</file>

<file path=ppt/media/image5.jpeg>
</file>

<file path=ppt/media/image6.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177F675-3266-4CC3-A97D-3592963B4946}"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41AA0EE-EF14-4FEC-BB7B-A8CD25C823E3}"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941AA0EE-EF14-4FEC-BB7B-A8CD25C823E3}"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941AA0EE-EF14-4FEC-BB7B-A8CD25C823E3}"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941AA0EE-EF14-4FEC-BB7B-A8CD25C823E3}"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941AA0EE-EF14-4FEC-BB7B-A8CD25C823E3}"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941AA0EE-EF14-4FEC-BB7B-A8CD25C823E3}"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941AA0EE-EF14-4FEC-BB7B-A8CD25C823E3}"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941AA0EE-EF14-4FEC-BB7B-A8CD25C823E3}"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941AA0EE-EF14-4FEC-BB7B-A8CD25C823E3}"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941AA0EE-EF14-4FEC-BB7B-A8CD25C823E3}"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941AA0EE-EF14-4FEC-BB7B-A8CD25C823E3}"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941AA0EE-EF14-4FEC-BB7B-A8CD25C823E3}"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941AA0EE-EF14-4FEC-BB7B-A8CD25C823E3}"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941AA0EE-EF14-4FEC-BB7B-A8CD25C823E3}"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941AA0EE-EF14-4FEC-BB7B-A8CD25C823E3}"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www.1ppt.com/xiazai/"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F98C9BEB-352E-458C-BF10-0BDFE27F908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4D31588-B674-44D4-80B5-FEFD9E83B534}"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F98C9BEB-352E-458C-BF10-0BDFE27F908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4D31588-B674-44D4-80B5-FEFD9E83B534}"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F98C9BEB-352E-458C-BF10-0BDFE27F908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4D31588-B674-44D4-80B5-FEFD9E83B534}"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F98C9BEB-352E-458C-BF10-0BDFE27F908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4D31588-B674-44D4-80B5-FEFD9E83B534}" type="slidenum">
              <a:rPr lang="zh-CN" altLang="en-US" smtClean="0"/>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609600" y="1600201"/>
            <a:ext cx="10972800" cy="4525963"/>
          </a:xfrm>
          <a:prstGeom prst="rect">
            <a:avLst/>
          </a:prstGeo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2E3AAC11-D570-4EA9-AFC0-30FB72BA45EB}" type="datetimeFigureOut">
              <a:rPr lang="zh-CN" altLang="en-US" smtClean="0"/>
            </a:fld>
            <a:endParaRPr lang="zh-CN" altLang="en-US"/>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55ECCFAA-F4FB-487C-9F1E-C8836D0C3DC9}" type="slidenum">
              <a:rPr lang="zh-CN" altLang="en-US" smtClean="0"/>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9"/>
            <a:ext cx="2743200" cy="5851525"/>
          </a:xfrm>
          <a:prstGeom prst="rect">
            <a:avLst/>
          </a:prstGeo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609600" y="274639"/>
            <a:ext cx="8026400" cy="5851525"/>
          </a:xfrm>
          <a:prstGeom prst="rect">
            <a:avLst/>
          </a:prstGeo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2E3AAC11-D570-4EA9-AFC0-30FB72BA45EB}" type="datetimeFigureOut">
              <a:rPr lang="zh-CN" altLang="en-US" smtClean="0"/>
            </a:fld>
            <a:endParaRPr lang="zh-CN" altLang="en-US"/>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55ECCFAA-F4FB-487C-9F1E-C8836D0C3DC9}" type="slidenum">
              <a:rPr lang="zh-CN" altLang="en-US" smtClean="0"/>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F98C9BEB-352E-458C-BF10-0BDFE27F908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4D31588-B674-44D4-80B5-FEFD9E83B53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F98C9BEB-352E-458C-BF10-0BDFE27F908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4D31588-B674-44D4-80B5-FEFD9E83B53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F98C9BEB-352E-458C-BF10-0BDFE27F908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4D31588-B674-44D4-80B5-FEFD9E83B53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F98C9BEB-352E-458C-BF10-0BDFE27F908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4D31588-B674-44D4-80B5-FEFD9E83B53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1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F98C9BEB-352E-458C-BF10-0BDFE27F908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4D31588-B674-44D4-80B5-FEFD9E83B534}" type="slidenum">
              <a:rPr lang="zh-CN" altLang="en-US" smtClean="0"/>
            </a:fld>
            <a:endParaRPr lang="zh-CN" altLang="en-US"/>
          </a:p>
        </p:txBody>
      </p:sp>
      <p:sp>
        <p:nvSpPr>
          <p:cNvPr id="11" name="TextBox 9"/>
          <p:cNvSpPr txBox="1"/>
          <p:nvPr userDrawn="1"/>
        </p:nvSpPr>
        <p:spPr>
          <a:xfrm>
            <a:off x="320426" y="6213791"/>
            <a:ext cx="432049" cy="118430"/>
          </a:xfrm>
          <a:prstGeom prst="rect">
            <a:avLst/>
          </a:prstGeom>
          <a:noFill/>
        </p:spPr>
        <p:txBody>
          <a:bodyPr wrap="square" rtlCol="0">
            <a:spAutoFit/>
          </a:bodyPr>
          <a:lstStyle/>
          <a:p>
            <a:pPr>
              <a:lnSpc>
                <a:spcPct val="200000"/>
              </a:lnSpc>
            </a:pPr>
            <a:r>
              <a:rPr lang="en-US" altLang="zh-CN" sz="100" dirty="0">
                <a:solidFill>
                  <a:prstClr val="black"/>
                </a:solidFill>
                <a:latin typeface="微软雅黑" panose="020B0503020204020204" pitchFamily="34" charset="-122"/>
                <a:ea typeface="微软雅黑" panose="020B0503020204020204" pitchFamily="34" charset="-122"/>
                <a:hlinkClick r:id="rId2"/>
              </a:rPr>
              <a:t>PPT</a:t>
            </a:r>
            <a:r>
              <a:rPr lang="zh-CN" altLang="en-US" sz="100" dirty="0">
                <a:solidFill>
                  <a:prstClr val="black"/>
                </a:solidFill>
                <a:latin typeface="微软雅黑" panose="020B0503020204020204" pitchFamily="34" charset="-122"/>
                <a:ea typeface="微软雅黑" panose="020B0503020204020204" pitchFamily="34" charset="-122"/>
                <a:hlinkClick r:id="rId2"/>
              </a:rPr>
              <a:t>下载</a:t>
            </a:r>
            <a:r>
              <a:rPr lang="zh-CN" altLang="en-US" sz="100" dirty="0">
                <a:solidFill>
                  <a:prstClr val="black"/>
                </a:solidFill>
                <a:latin typeface="微软雅黑" panose="020B0503020204020204" pitchFamily="34" charset="-122"/>
                <a:ea typeface="微软雅黑" panose="020B0503020204020204" pitchFamily="34" charset="-122"/>
              </a:rPr>
              <a:t> </a:t>
            </a:r>
            <a:r>
              <a:rPr lang="en-US" altLang="zh-CN" sz="100" dirty="0">
                <a:solidFill>
                  <a:prstClr val="black"/>
                </a:solidFill>
                <a:latin typeface="微软雅黑" panose="020B0503020204020204" pitchFamily="34" charset="-122"/>
                <a:ea typeface="微软雅黑" panose="020B0503020204020204" pitchFamily="34" charset="-122"/>
              </a:rPr>
              <a:t>http://www.1ppt.com/xiazai/</a:t>
            </a:r>
            <a:endParaRPr lang="en-US" altLang="zh-CN" sz="100" dirty="0">
              <a:solidFill>
                <a:prstClr val="black"/>
              </a:solidFill>
              <a:latin typeface="微软雅黑" panose="020B0503020204020204" pitchFamily="34" charset="-122"/>
              <a:ea typeface="微软雅黑" panose="020B0503020204020204" pitchFamily="34" charset="-122"/>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F98C9BEB-352E-458C-BF10-0BDFE27F908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24D31588-B674-44D4-80B5-FEFD9E83B53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F98C9BEB-352E-458C-BF10-0BDFE27F908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24D31588-B674-44D4-80B5-FEFD9E83B534}"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F98C9BEB-352E-458C-BF10-0BDFE27F908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4D31588-B674-44D4-80B5-FEFD9E83B53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4" Type="http://schemas.openxmlformats.org/officeDocument/2006/relationships/theme" Target="../theme/theme2.xml"/><Relationship Id="rId3" Type="http://schemas.openxmlformats.org/officeDocument/2006/relationships/slideLayout" Target="../slideLayouts/slideLayout15.xml"/><Relationship Id="rId2" Type="http://schemas.openxmlformats.org/officeDocument/2006/relationships/slideLayout" Target="../slideLayouts/slideLayout14.xml"/><Relationship Id="rId1"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98C9BEB-352E-458C-BF10-0BDFE27F908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4D31588-B674-44D4-80B5-FEFD9E83B534}"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8.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7" Type="http://schemas.openxmlformats.org/officeDocument/2006/relationships/notesSlide" Target="../notesSlides/notesSlide10.xml"/><Relationship Id="rId6" Type="http://schemas.openxmlformats.org/officeDocument/2006/relationships/slideLayout" Target="../slideLayouts/slideLayout8.xml"/><Relationship Id="rId5" Type="http://schemas.openxmlformats.org/officeDocument/2006/relationships/tags" Target="../tags/tag26.xml"/><Relationship Id="rId4" Type="http://schemas.openxmlformats.org/officeDocument/2006/relationships/tags" Target="../tags/tag25.xml"/><Relationship Id="rId3" Type="http://schemas.openxmlformats.org/officeDocument/2006/relationships/tags" Target="../tags/tag24.xml"/><Relationship Id="rId2" Type="http://schemas.openxmlformats.org/officeDocument/2006/relationships/tags" Target="../tags/tag23.xml"/><Relationship Id="rId1" Type="http://schemas.openxmlformats.org/officeDocument/2006/relationships/chart" Target="../charts/chart1.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8.xml"/><Relationship Id="rId1" Type="http://schemas.openxmlformats.org/officeDocument/2006/relationships/image" Target="../media/image1.png"/></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12.xml"/><Relationship Id="rId3" Type="http://schemas.openxmlformats.org/officeDocument/2006/relationships/slideLayout" Target="../slideLayouts/slideLayout8.xml"/><Relationship Id="rId2" Type="http://schemas.openxmlformats.org/officeDocument/2006/relationships/image" Target="../media/image5.jpeg"/><Relationship Id="rId1" Type="http://schemas.openxmlformats.org/officeDocument/2006/relationships/image" Target="../media/image4.jpe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8.xml"/><Relationship Id="rId1" Type="http://schemas.openxmlformats.org/officeDocument/2006/relationships/image" Target="../media/image6.jpe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8.xml"/><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9" Type="http://schemas.openxmlformats.org/officeDocument/2006/relationships/tags" Target="../tags/tag8.xml"/><Relationship Id="rId8" Type="http://schemas.openxmlformats.org/officeDocument/2006/relationships/tags" Target="../tags/tag7.xml"/><Relationship Id="rId7" Type="http://schemas.openxmlformats.org/officeDocument/2006/relationships/tags" Target="../tags/tag6.xml"/><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9" Type="http://schemas.openxmlformats.org/officeDocument/2006/relationships/notesSlide" Target="../notesSlides/notesSlide2.xml"/><Relationship Id="rId18" Type="http://schemas.openxmlformats.org/officeDocument/2006/relationships/slideLayout" Target="../slideLayouts/slideLayout8.xml"/><Relationship Id="rId17" Type="http://schemas.openxmlformats.org/officeDocument/2006/relationships/tags" Target="../tags/tag16.xml"/><Relationship Id="rId16" Type="http://schemas.openxmlformats.org/officeDocument/2006/relationships/tags" Target="../tags/tag15.xml"/><Relationship Id="rId15" Type="http://schemas.openxmlformats.org/officeDocument/2006/relationships/tags" Target="../tags/tag14.xml"/><Relationship Id="rId14" Type="http://schemas.openxmlformats.org/officeDocument/2006/relationships/tags" Target="../tags/tag13.xml"/><Relationship Id="rId13" Type="http://schemas.openxmlformats.org/officeDocument/2006/relationships/tags" Target="../tags/tag12.xml"/><Relationship Id="rId12" Type="http://schemas.openxmlformats.org/officeDocument/2006/relationships/tags" Target="../tags/tag11.xml"/><Relationship Id="rId11" Type="http://schemas.openxmlformats.org/officeDocument/2006/relationships/tags" Target="../tags/tag10.xml"/><Relationship Id="rId10" Type="http://schemas.openxmlformats.org/officeDocument/2006/relationships/tags" Target="../tags/tag9.xml"/><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8.xml"/><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8.xml"/><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6" Type="http://schemas.openxmlformats.org/officeDocument/2006/relationships/notesSlide" Target="../notesSlides/notesSlide7.xml"/><Relationship Id="rId5" Type="http://schemas.openxmlformats.org/officeDocument/2006/relationships/slideLayout" Target="../slideLayouts/slideLayout8.xml"/><Relationship Id="rId4" Type="http://schemas.openxmlformats.org/officeDocument/2006/relationships/image" Target="../media/image2.png"/><Relationship Id="rId3" Type="http://schemas.microsoft.com/office/2007/relationships/media" Target="../media/media1.mp4"/><Relationship Id="rId2" Type="http://schemas.openxmlformats.org/officeDocument/2006/relationships/video" Target="../media/media1.mp4"/><Relationship Id="rId1"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8.xml"/><Relationship Id="rId1" Type="http://schemas.openxmlformats.org/officeDocument/2006/relationships/image" Target="../media/image1.png"/></Relationships>
</file>

<file path=ppt/slides/_rels/slide9.xml.rels><?xml version="1.0" encoding="UTF-8" standalone="yes"?>
<Relationships xmlns="http://schemas.openxmlformats.org/package/2006/relationships"><Relationship Id="rId9" Type="http://schemas.openxmlformats.org/officeDocument/2006/relationships/notesSlide" Target="../notesSlides/notesSlide9.xml"/><Relationship Id="rId8" Type="http://schemas.openxmlformats.org/officeDocument/2006/relationships/slideLayout" Target="../slideLayouts/slideLayout8.xml"/><Relationship Id="rId7" Type="http://schemas.openxmlformats.org/officeDocument/2006/relationships/image" Target="../media/image3.jpeg"/><Relationship Id="rId6" Type="http://schemas.openxmlformats.org/officeDocument/2006/relationships/tags" Target="../tags/tag22.xml"/><Relationship Id="rId5" Type="http://schemas.openxmlformats.org/officeDocument/2006/relationships/tags" Target="../tags/tag21.xml"/><Relationship Id="rId4" Type="http://schemas.openxmlformats.org/officeDocument/2006/relationships/tags" Target="../tags/tag20.xml"/><Relationship Id="rId3" Type="http://schemas.openxmlformats.org/officeDocument/2006/relationships/tags" Target="../tags/tag19.xml"/><Relationship Id="rId2" Type="http://schemas.openxmlformats.org/officeDocument/2006/relationships/tags" Target="../tags/tag18.xml"/><Relationship Id="rId1" Type="http://schemas.openxmlformats.org/officeDocument/2006/relationships/tags" Target="../tags/tag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p:nvPr/>
        </p:nvGrpSpPr>
        <p:grpSpPr>
          <a:xfrm>
            <a:off x="0" y="2863105"/>
            <a:ext cx="12191998" cy="3994895"/>
            <a:chOff x="0" y="3619500"/>
            <a:chExt cx="12191998" cy="3238500"/>
          </a:xfrm>
        </p:grpSpPr>
        <p:pic>
          <p:nvPicPr>
            <p:cNvPr id="3" name="图片 2"/>
            <p:cNvPicPr>
              <a:picLocks noChangeAspect="1"/>
            </p:cNvPicPr>
            <p:nvPr/>
          </p:nvPicPr>
          <p:blipFill rotWithShape="1">
            <a:blip r:embed="rId1"/>
            <a:srcRect l="2986" r="2356"/>
            <a:stretch>
              <a:fillRect/>
            </a:stretch>
          </p:blipFill>
          <p:spPr>
            <a:xfrm>
              <a:off x="6095999" y="3619500"/>
              <a:ext cx="6095999" cy="3238500"/>
            </a:xfrm>
            <a:prstGeom prst="rect">
              <a:avLst/>
            </a:prstGeom>
          </p:spPr>
        </p:pic>
        <p:pic>
          <p:nvPicPr>
            <p:cNvPr id="10" name="图片 9"/>
            <p:cNvPicPr>
              <a:picLocks noChangeAspect="1"/>
            </p:cNvPicPr>
            <p:nvPr/>
          </p:nvPicPr>
          <p:blipFill rotWithShape="1">
            <a:blip r:embed="rId1"/>
            <a:srcRect l="2986" r="2356"/>
            <a:stretch>
              <a:fillRect/>
            </a:stretch>
          </p:blipFill>
          <p:spPr>
            <a:xfrm flipH="1">
              <a:off x="0" y="3619500"/>
              <a:ext cx="6095999" cy="3238500"/>
            </a:xfrm>
            <a:prstGeom prst="rect">
              <a:avLst/>
            </a:prstGeom>
          </p:spPr>
        </p:pic>
      </p:grpSp>
      <p:sp>
        <p:nvSpPr>
          <p:cNvPr id="4" name="文本框 3"/>
          <p:cNvSpPr txBox="1"/>
          <p:nvPr/>
        </p:nvSpPr>
        <p:spPr>
          <a:xfrm>
            <a:off x="2755374" y="2496682"/>
            <a:ext cx="6681253" cy="1938020"/>
          </a:xfrm>
          <a:prstGeom prst="rect">
            <a:avLst/>
          </a:prstGeom>
          <a:noFill/>
        </p:spPr>
        <p:txBody>
          <a:bodyPr wrap="square" rtlCol="0">
            <a:spAutoFit/>
          </a:bodyPr>
          <a:lstStyle/>
          <a:p>
            <a:pPr algn="dist"/>
            <a:r>
              <a:rPr lang="zh-CN" altLang="en-US" sz="6000" b="1" dirty="0">
                <a:ln w="12700">
                  <a:noFill/>
                </a:ln>
                <a:gradFill>
                  <a:gsLst>
                    <a:gs pos="0">
                      <a:srgbClr val="044BC9"/>
                    </a:gs>
                    <a:gs pos="100000">
                      <a:srgbClr val="23A2E4"/>
                    </a:gs>
                  </a:gsLst>
                  <a:lin ang="0" scaled="0"/>
                </a:gradFill>
                <a:latin typeface="+mn-ea"/>
                <a:sym typeface="思源黑体" panose="020B0500000000000000" pitchFamily="34" charset="-122"/>
              </a:rPr>
              <a:t>收入与生育的相互影响及协同策略</a:t>
            </a:r>
            <a:endParaRPr lang="zh-CN" altLang="en-US" sz="6000" b="1" dirty="0">
              <a:ln w="12700">
                <a:noFill/>
              </a:ln>
              <a:gradFill>
                <a:gsLst>
                  <a:gs pos="0">
                    <a:srgbClr val="044BC9"/>
                  </a:gs>
                  <a:gs pos="100000">
                    <a:srgbClr val="23A2E4"/>
                  </a:gs>
                </a:gsLst>
                <a:lin ang="0" scaled="0"/>
              </a:gradFill>
              <a:latin typeface="+mn-ea"/>
              <a:sym typeface="思源黑体" panose="020B0500000000000000" pitchFamily="34" charset="-122"/>
            </a:endParaRPr>
          </a:p>
        </p:txBody>
      </p:sp>
      <p:sp>
        <p:nvSpPr>
          <p:cNvPr id="11" name="Text Placeholder 3"/>
          <p:cNvSpPr txBox="1"/>
          <p:nvPr/>
        </p:nvSpPr>
        <p:spPr>
          <a:xfrm>
            <a:off x="212111" y="255771"/>
            <a:ext cx="3470283" cy="370615"/>
          </a:xfrm>
          <a:prstGeom prst="rect">
            <a:avLst/>
          </a:prstGeom>
        </p:spPr>
        <p:txBody>
          <a:bodyPr/>
          <a:lstStyle>
            <a:lvl1pPr marL="0" indent="0" algn="l" defTabSz="1828165" rtl="0" eaLnBrk="1" latinLnBrk="0" hangingPunct="1">
              <a:lnSpc>
                <a:spcPct val="90000"/>
              </a:lnSpc>
              <a:spcBef>
                <a:spcPts val="2000"/>
              </a:spcBef>
              <a:buFont typeface="Arial" panose="020B0604020202020204" pitchFamily="34" charset="0"/>
              <a:buNone/>
              <a:defRPr sz="8000" b="1" kern="1200">
                <a:solidFill>
                  <a:schemeClr val="tx2"/>
                </a:solidFill>
                <a:latin typeface="Amiri" pitchFamily="2" charset="-78"/>
                <a:ea typeface="Amiri" pitchFamily="2" charset="-78"/>
                <a:cs typeface="Amiri" pitchFamily="2" charset="-78"/>
              </a:defRPr>
            </a:lvl1pPr>
            <a:lvl2pPr marL="1370965" indent="-457200" algn="l" defTabSz="1828165"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5365" indent="-457200" algn="l" defTabSz="1828165"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199765" indent="-457200" algn="l" defTabSz="1828165"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3530" indent="-457200" algn="l" defTabSz="1828165"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7930" indent="-457200" algn="l" defTabSz="1828165"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330" indent="-457200" algn="l" defTabSz="1828165"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095" indent="-457200" algn="l" defTabSz="1828165"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0495" indent="-457200" algn="l" defTabSz="1828165"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gn="dist"/>
            <a:endParaRPr lang="en-ID" sz="1600" b="0" dirty="0">
              <a:solidFill>
                <a:srgbClr val="044BC9"/>
              </a:solidFill>
              <a:latin typeface="思源黑体 CN Light" panose="020B0300000000000000" pitchFamily="34" charset="-122"/>
              <a:ea typeface="思源黑体 CN Light" panose="020B0300000000000000" pitchFamily="34" charset="-122"/>
            </a:endParaRPr>
          </a:p>
        </p:txBody>
      </p:sp>
      <p:sp>
        <p:nvSpPr>
          <p:cNvPr id="14" name="圆角矩形 13"/>
          <p:cNvSpPr/>
          <p:nvPr/>
        </p:nvSpPr>
        <p:spPr>
          <a:xfrm>
            <a:off x="4895850" y="5022663"/>
            <a:ext cx="2400300" cy="433313"/>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rgbClr val="044BC9"/>
                </a:solidFill>
                <a:latin typeface="Aa黑体 (非商业使用)" panose="02010600010101010101" pitchFamily="2" charset="-122"/>
                <a:ea typeface="Aa黑体 (非商业使用)" panose="02010600010101010101" pitchFamily="2" charset="-122"/>
              </a:rPr>
              <a:t>汇报人：</a:t>
            </a:r>
            <a:r>
              <a:rPr lang="zh-CN" altLang="en-US" dirty="0">
                <a:solidFill>
                  <a:srgbClr val="044BC9"/>
                </a:solidFill>
                <a:latin typeface="Aa黑体 (非商业使用)" panose="02010600010101010101" pitchFamily="2" charset="-122"/>
                <a:ea typeface="Aa黑体 (非商业使用)" panose="02010600010101010101" pitchFamily="2" charset="-122"/>
              </a:rPr>
              <a:t>代翔</a:t>
            </a:r>
            <a:endParaRPr lang="zh-CN" altLang="en-US" dirty="0">
              <a:solidFill>
                <a:srgbClr val="044BC9"/>
              </a:solidFill>
              <a:latin typeface="Aa黑体 (非商业使用)" panose="02010600010101010101" pitchFamily="2" charset="-122"/>
              <a:ea typeface="Aa黑体 (非商业使用)" panose="02010600010101010101" pitchFamily="2" charset="-122"/>
            </a:endParaRPr>
          </a:p>
        </p:txBody>
      </p:sp>
      <p:grpSp>
        <p:nvGrpSpPr>
          <p:cNvPr id="21" name="组合 20"/>
          <p:cNvGrpSpPr/>
          <p:nvPr/>
        </p:nvGrpSpPr>
        <p:grpSpPr>
          <a:xfrm>
            <a:off x="3492345" y="2391173"/>
            <a:ext cx="5207310" cy="0"/>
            <a:chOff x="3746190" y="2146300"/>
            <a:chExt cx="5207310" cy="0"/>
          </a:xfrm>
        </p:grpSpPr>
        <p:cxnSp>
          <p:nvCxnSpPr>
            <p:cNvPr id="17" name="直接连接符 16"/>
            <p:cNvCxnSpPr/>
            <p:nvPr/>
          </p:nvCxnSpPr>
          <p:spPr>
            <a:xfrm>
              <a:off x="3746190" y="2146300"/>
              <a:ext cx="5207310" cy="0"/>
            </a:xfrm>
            <a:prstGeom prst="line">
              <a:avLst/>
            </a:prstGeom>
            <a:ln>
              <a:solidFill>
                <a:srgbClr val="044BC9"/>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3746190" y="2146300"/>
              <a:ext cx="914710" cy="0"/>
            </a:xfrm>
            <a:prstGeom prst="line">
              <a:avLst/>
            </a:prstGeom>
            <a:ln w="57150">
              <a:solidFill>
                <a:srgbClr val="044BC9"/>
              </a:solidFill>
            </a:ln>
          </p:spPr>
          <p:style>
            <a:lnRef idx="1">
              <a:schemeClr val="accent1"/>
            </a:lnRef>
            <a:fillRef idx="0">
              <a:schemeClr val="accent1"/>
            </a:fillRef>
            <a:effectRef idx="0">
              <a:schemeClr val="accent1"/>
            </a:effectRef>
            <a:fontRef idx="minor">
              <a:schemeClr val="tx1"/>
            </a:fontRef>
          </p:style>
        </p:cxnSp>
      </p:grpSp>
      <p:sp>
        <p:nvSpPr>
          <p:cNvPr id="2" name="文本框 1"/>
          <p:cNvSpPr txBox="1"/>
          <p:nvPr/>
        </p:nvSpPr>
        <p:spPr>
          <a:xfrm>
            <a:off x="2890520" y="1545590"/>
            <a:ext cx="6410325" cy="706755"/>
          </a:xfrm>
          <a:prstGeom prst="rect">
            <a:avLst/>
          </a:prstGeom>
          <a:noFill/>
        </p:spPr>
        <p:txBody>
          <a:bodyPr wrap="square" rtlCol="0">
            <a:spAutoFit/>
          </a:bodyPr>
          <a:p>
            <a:pPr algn="ctr"/>
            <a:r>
              <a:rPr lang="zh-CN" altLang="en-US" sz="4000" b="1">
                <a:gradFill>
                  <a:gsLst>
                    <a:gs pos="50000">
                      <a:schemeClr val="accent1"/>
                    </a:gs>
                    <a:gs pos="0">
                      <a:schemeClr val="accent1">
                        <a:lumMod val="25000"/>
                        <a:lumOff val="75000"/>
                      </a:schemeClr>
                    </a:gs>
                    <a:gs pos="100000">
                      <a:schemeClr val="accent1">
                        <a:lumMod val="85000"/>
                      </a:schemeClr>
                    </a:gs>
                  </a:gsLst>
                  <a:lin ang="5400000" scaled="1"/>
                </a:gradFill>
              </a:rPr>
              <a:t>党的二十届三中全会视角下</a:t>
            </a:r>
            <a:endParaRPr lang="zh-CN" altLang="en-US" sz="4000" b="1">
              <a:gradFill>
                <a:gsLst>
                  <a:gs pos="50000">
                    <a:schemeClr val="accent1"/>
                  </a:gs>
                  <a:gs pos="0">
                    <a:schemeClr val="accent1">
                      <a:lumMod val="25000"/>
                      <a:lumOff val="75000"/>
                    </a:schemeClr>
                  </a:gs>
                  <a:gs pos="100000">
                    <a:schemeClr val="accent1">
                      <a:lumMod val="85000"/>
                    </a:schemeClr>
                  </a:gs>
                </a:gsLst>
                <a:lin ang="5400000" scaled="1"/>
              </a:gradFill>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4000">
        <p15:prstTrans prst="airplane"/>
      </p:transition>
    </mc:Choice>
    <mc:Fallback>
      <p:transition spd="slow" advTm="4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1" presetClass="entr" presetSubtype="0" fill="hold" grpId="0" nodeType="click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
                                        </p:tgtEl>
                                        <p:attrNameLst>
                                          <p:attrName>ppt_y</p:attrName>
                                        </p:attrNameLst>
                                      </p:cBhvr>
                                      <p:tavLst>
                                        <p:tav tm="0">
                                          <p:val>
                                            <p:strVal val="#ppt_y"/>
                                          </p:val>
                                        </p:tav>
                                        <p:tav tm="100000">
                                          <p:val>
                                            <p:strVal val="#ppt_y"/>
                                          </p:val>
                                        </p:tav>
                                      </p:tavLst>
                                    </p:anim>
                                    <p:anim calcmode="lin" valueType="num">
                                      <p:cBhvr>
                                        <p:cTn id="9" dur="5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nodeType="clickEffect">
                                  <p:stCondLst>
                                    <p:cond delay="0"/>
                                  </p:stCondLst>
                                  <p:childTnLst>
                                    <p:set>
                                      <p:cBhvr>
                                        <p:cTn id="15" dur="1" fill="hold">
                                          <p:stCondLst>
                                            <p:cond delay="0"/>
                                          </p:stCondLst>
                                        </p:cTn>
                                        <p:tgtEl>
                                          <p:spTgt spid="21"/>
                                        </p:tgtEl>
                                        <p:attrNameLst>
                                          <p:attrName>style.visibility</p:attrName>
                                        </p:attrNameLst>
                                      </p:cBhvr>
                                      <p:to>
                                        <p:strVal val="visible"/>
                                      </p:to>
                                    </p:set>
                                    <p:animEffect transition="in" filter="wipe(left)">
                                      <p:cBhvr>
                                        <p:cTn id="16" dur="500"/>
                                        <p:tgtEl>
                                          <p:spTgt spid="21"/>
                                        </p:tgtEl>
                                      </p:cBhvr>
                                    </p:animEffect>
                                  </p:childTnLst>
                                </p:cTn>
                              </p:par>
                            </p:childTnLst>
                          </p:cTn>
                        </p:par>
                      </p:childTnLst>
                    </p:cTn>
                  </p:par>
                  <p:par>
                    <p:cTn id="17" fill="hold">
                      <p:stCondLst>
                        <p:cond delay="indefinite"/>
                      </p:stCondLst>
                      <p:childTnLst>
                        <p:par>
                          <p:cTn id="18" fill="hold">
                            <p:stCondLst>
                              <p:cond delay="0"/>
                            </p:stCondLst>
                            <p:childTnLst>
                              <p:par>
                                <p:cTn id="19" presetID="23" presetClass="entr" presetSubtype="16" fill="hold" grpId="0" nodeType="clickEffect">
                                  <p:stCondLst>
                                    <p:cond delay="0"/>
                                  </p:stCondLst>
                                  <p:childTnLst>
                                    <p:set>
                                      <p:cBhvr>
                                        <p:cTn id="20" dur="1" fill="hold">
                                          <p:stCondLst>
                                            <p:cond delay="0"/>
                                          </p:stCondLst>
                                        </p:cTn>
                                        <p:tgtEl>
                                          <p:spTgt spid="14"/>
                                        </p:tgtEl>
                                        <p:attrNameLst>
                                          <p:attrName>style.visibility</p:attrName>
                                        </p:attrNameLst>
                                      </p:cBhvr>
                                      <p:to>
                                        <p:strVal val="visible"/>
                                      </p:to>
                                    </p:set>
                                    <p:anim calcmode="lin" valueType="num">
                                      <p:cBhvr>
                                        <p:cTn id="21" dur="500" fill="hold"/>
                                        <p:tgtEl>
                                          <p:spTgt spid="14"/>
                                        </p:tgtEl>
                                        <p:attrNameLst>
                                          <p:attrName>ppt_w</p:attrName>
                                        </p:attrNameLst>
                                      </p:cBhvr>
                                      <p:tavLst>
                                        <p:tav tm="0">
                                          <p:val>
                                            <p:fltVal val="0"/>
                                          </p:val>
                                        </p:tav>
                                        <p:tav tm="100000">
                                          <p:val>
                                            <p:strVal val="#ppt_w"/>
                                          </p:val>
                                        </p:tav>
                                      </p:tavLst>
                                    </p:anim>
                                    <p:anim calcmode="lin" valueType="num">
                                      <p:cBhvr>
                                        <p:cTn id="22" dur="500" fill="hold"/>
                                        <p:tgtEl>
                                          <p:spTgt spid="14"/>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4" grpId="0" bldLvl="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Content Placeholder 2"/>
          <p:cNvSpPr txBox="1"/>
          <p:nvPr>
            <p:custDataLst>
              <p:tags r:id="rId2"/>
            </p:custDataLst>
          </p:nvPr>
        </p:nvSpPr>
        <p:spPr>
          <a:xfrm>
            <a:off x="5036820" y="1792605"/>
            <a:ext cx="5487670" cy="3082925"/>
          </a:xfrm>
          <a:prstGeom prst="rect">
            <a:avLst/>
          </a:prstGeom>
        </p:spPr>
        <p:txBody>
          <a:bodyPr vert="horz" wrap="square"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spcBef>
                <a:spcPts val="0"/>
              </a:spcBef>
              <a:buNone/>
            </a:pPr>
            <a:r>
              <a:rPr lang="zh-CN" altLang="en-US" sz="2400" b="1" dirty="0">
                <a:solidFill>
                  <a:schemeClr val="accent1">
                    <a:lumMod val="75000"/>
                  </a:schemeClr>
                </a:solidFill>
                <a:latin typeface="思源黑体 Light" panose="020B0300000000000000" pitchFamily="34" charset="-122"/>
                <a:ea typeface="思源黑体 Light" panose="020B0300000000000000" pitchFamily="34" charset="-122"/>
              </a:rPr>
              <a:t>劳动力供给变化</a:t>
            </a:r>
            <a:endParaRPr lang="zh-CN" altLang="en-US" sz="2400" b="1" dirty="0">
              <a:solidFill>
                <a:schemeClr val="accent1">
                  <a:lumMod val="75000"/>
                </a:schemeClr>
              </a:solidFill>
              <a:latin typeface="思源黑体 Light" panose="020B0300000000000000" pitchFamily="34" charset="-122"/>
              <a:ea typeface="思源黑体 Light" panose="020B0300000000000000" pitchFamily="34" charset="-122"/>
            </a:endParaRPr>
          </a:p>
          <a:p>
            <a:pPr marL="0" indent="0">
              <a:lnSpc>
                <a:spcPct val="150000"/>
              </a:lnSpc>
              <a:spcBef>
                <a:spcPts val="0"/>
              </a:spcBef>
              <a:buNone/>
            </a:pPr>
            <a:r>
              <a:rPr lang="en-US" altLang="zh-CN" sz="1600" b="1" dirty="0">
                <a:solidFill>
                  <a:schemeClr val="tx1"/>
                </a:solidFill>
                <a:latin typeface="思源黑体 Light" panose="020B0300000000000000" pitchFamily="34" charset="-122"/>
                <a:ea typeface="思源黑体 Light" panose="020B0300000000000000" pitchFamily="34" charset="-122"/>
              </a:rPr>
              <a:t>  </a:t>
            </a:r>
            <a:r>
              <a:rPr lang="zh-CN" altLang="en-US" sz="1600" b="1" dirty="0">
                <a:solidFill>
                  <a:schemeClr val="tx1"/>
                </a:solidFill>
                <a:latin typeface="思源黑体 Light" panose="020B0300000000000000" pitchFamily="34" charset="-122"/>
                <a:ea typeface="思源黑体 Light" panose="020B0300000000000000" pitchFamily="34" charset="-122"/>
              </a:rPr>
              <a:t>从长期看，适度的生育水平有利于维持劳动力的稳定供给，进而促进经济增长，为收入增长创造良好条件。若生育率持续过低，未来劳动力市场可能出现短缺，影响经济发展和居民收入增长。</a:t>
            </a:r>
            <a:endParaRPr lang="zh-CN" altLang="en-US" sz="1600" b="1" dirty="0">
              <a:solidFill>
                <a:schemeClr val="tx1"/>
              </a:solidFill>
              <a:latin typeface="思源黑体 Light" panose="020B0300000000000000" pitchFamily="34" charset="-122"/>
              <a:ea typeface="思源黑体 Light" panose="020B0300000000000000" pitchFamily="34" charset="-122"/>
            </a:endParaRPr>
          </a:p>
        </p:txBody>
      </p:sp>
      <p:grpSp>
        <p:nvGrpSpPr>
          <p:cNvPr id="3" name="Group 4"/>
          <p:cNvGrpSpPr/>
          <p:nvPr/>
        </p:nvGrpSpPr>
        <p:grpSpPr bwMode="auto">
          <a:xfrm>
            <a:off x="528023" y="429260"/>
            <a:ext cx="11120880" cy="318440"/>
            <a:chOff x="0" y="0"/>
            <a:chExt cx="7344815" cy="213386"/>
          </a:xfrm>
          <a:solidFill>
            <a:schemeClr val="tx1"/>
          </a:solidFill>
        </p:grpSpPr>
        <p:sp>
          <p:nvSpPr>
            <p:cNvPr id="4" name="Rectangle 61"/>
            <p:cNvSpPr>
              <a:spLocks noChangeArrowheads="1"/>
            </p:cNvSpPr>
            <p:nvPr/>
          </p:nvSpPr>
          <p:spPr bwMode="auto">
            <a:xfrm>
              <a:off x="0" y="0"/>
              <a:ext cx="7344815" cy="32031"/>
            </a:xfrm>
            <a:prstGeom prst="rect">
              <a:avLst/>
            </a:prstGeom>
            <a:solidFill>
              <a:srgbClr val="044BC9"/>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defRPr/>
              </a:pPr>
              <a:endParaRPr lang="zh-CN" altLang="zh-CN" sz="7600">
                <a:solidFill>
                  <a:srgbClr val="000000"/>
                </a:solidFill>
                <a:latin typeface="Microsoft JhengHei UI" panose="020B0604030504040204" pitchFamily="34" charset="-120"/>
                <a:ea typeface="微软雅黑" panose="020B0503020204020204" pitchFamily="34" charset="-122"/>
                <a:sym typeface="Microsoft JhengHei UI" panose="020B0604030504040204" pitchFamily="34" charset="-120"/>
              </a:endParaRPr>
            </a:p>
          </p:txBody>
        </p:sp>
        <p:sp>
          <p:nvSpPr>
            <p:cNvPr id="5" name="Flowchart: Merge 3"/>
            <p:cNvSpPr>
              <a:spLocks noChangeArrowheads="1"/>
            </p:cNvSpPr>
            <p:nvPr/>
          </p:nvSpPr>
          <p:spPr bwMode="auto">
            <a:xfrm>
              <a:off x="199435" y="21985"/>
              <a:ext cx="210541" cy="191401"/>
            </a:xfrm>
            <a:prstGeom prst="flowChartMerge">
              <a:avLst/>
            </a:prstGeom>
            <a:solidFill>
              <a:srgbClr val="044BC9"/>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defRPr/>
              </a:pPr>
              <a:endParaRPr lang="zh-CN" altLang="zh-CN" sz="7600">
                <a:solidFill>
                  <a:srgbClr val="000000"/>
                </a:solidFill>
                <a:latin typeface="Microsoft JhengHei UI" panose="020B0604030504040204" pitchFamily="34" charset="-120"/>
                <a:ea typeface="微软雅黑" panose="020B0503020204020204" pitchFamily="34" charset="-122"/>
                <a:sym typeface="Microsoft JhengHei UI" panose="020B0604030504040204" pitchFamily="34" charset="-120"/>
              </a:endParaRPr>
            </a:p>
          </p:txBody>
        </p:sp>
        <p:sp>
          <p:nvSpPr>
            <p:cNvPr id="22" name="Flowchart: Merge 64"/>
            <p:cNvSpPr>
              <a:spLocks noChangeArrowheads="1"/>
            </p:cNvSpPr>
            <p:nvPr/>
          </p:nvSpPr>
          <p:spPr bwMode="auto">
            <a:xfrm>
              <a:off x="2809071" y="21985"/>
              <a:ext cx="210541" cy="191401"/>
            </a:xfrm>
            <a:prstGeom prst="flowChartMerge">
              <a:avLst/>
            </a:prstGeom>
            <a:solidFill>
              <a:srgbClr val="044BC9"/>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defRPr/>
              </a:pPr>
              <a:endParaRPr lang="zh-CN" altLang="zh-CN" sz="7600">
                <a:solidFill>
                  <a:srgbClr val="000000"/>
                </a:solidFill>
                <a:latin typeface="Microsoft JhengHei UI" panose="020B0604030504040204" pitchFamily="34" charset="-120"/>
                <a:ea typeface="微软雅黑" panose="020B0503020204020204" pitchFamily="34" charset="-122"/>
                <a:sym typeface="Microsoft JhengHei UI" panose="020B0604030504040204" pitchFamily="34" charset="-120"/>
              </a:endParaRPr>
            </a:p>
          </p:txBody>
        </p:sp>
        <p:sp>
          <p:nvSpPr>
            <p:cNvPr id="23" name="Flowchart: Merge 65"/>
            <p:cNvSpPr>
              <a:spLocks noChangeArrowheads="1"/>
            </p:cNvSpPr>
            <p:nvPr/>
          </p:nvSpPr>
          <p:spPr bwMode="auto">
            <a:xfrm>
              <a:off x="5274869" y="21985"/>
              <a:ext cx="210541" cy="191401"/>
            </a:xfrm>
            <a:prstGeom prst="flowChartMerge">
              <a:avLst/>
            </a:prstGeom>
            <a:solidFill>
              <a:srgbClr val="044BC9"/>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defRPr/>
              </a:pPr>
              <a:endParaRPr lang="zh-CN" altLang="zh-CN" sz="7600">
                <a:solidFill>
                  <a:srgbClr val="000000"/>
                </a:solidFill>
                <a:latin typeface="Microsoft JhengHei UI" panose="020B0604030504040204" pitchFamily="34" charset="-120"/>
                <a:ea typeface="微软雅黑" panose="020B0503020204020204" pitchFamily="34" charset="-122"/>
                <a:sym typeface="Microsoft JhengHei UI" panose="020B0604030504040204" pitchFamily="34" charset="-120"/>
              </a:endParaRPr>
            </a:p>
          </p:txBody>
        </p:sp>
      </p:grpSp>
      <p:grpSp>
        <p:nvGrpSpPr>
          <p:cNvPr id="11" name="组合 10"/>
          <p:cNvGrpSpPr/>
          <p:nvPr>
            <p:custDataLst>
              <p:tags r:id="rId3"/>
            </p:custDataLst>
          </p:nvPr>
        </p:nvGrpSpPr>
        <p:grpSpPr>
          <a:xfrm>
            <a:off x="5100320" y="4636000"/>
            <a:ext cx="4559300" cy="0"/>
            <a:chOff x="3746190" y="2146300"/>
            <a:chExt cx="4559300" cy="0"/>
          </a:xfrm>
        </p:grpSpPr>
        <p:cxnSp>
          <p:nvCxnSpPr>
            <p:cNvPr id="15" name="直接连接符 14"/>
            <p:cNvCxnSpPr/>
            <p:nvPr>
              <p:custDataLst>
                <p:tags r:id="rId4"/>
              </p:custDataLst>
            </p:nvPr>
          </p:nvCxnSpPr>
          <p:spPr>
            <a:xfrm>
              <a:off x="3746190" y="2146300"/>
              <a:ext cx="4559300" cy="0"/>
            </a:xfrm>
            <a:prstGeom prst="line">
              <a:avLst/>
            </a:prstGeom>
            <a:ln>
              <a:solidFill>
                <a:srgbClr val="044BC9"/>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custDataLst>
                <p:tags r:id="rId5"/>
              </p:custDataLst>
            </p:nvPr>
          </p:nvCxnSpPr>
          <p:spPr>
            <a:xfrm>
              <a:off x="3746190" y="2146300"/>
              <a:ext cx="914710" cy="0"/>
            </a:xfrm>
            <a:prstGeom prst="line">
              <a:avLst/>
            </a:prstGeom>
            <a:ln w="57150">
              <a:solidFill>
                <a:srgbClr val="044BC9"/>
              </a:solidFill>
            </a:ln>
          </p:spPr>
          <p:style>
            <a:lnRef idx="1">
              <a:schemeClr val="accent1"/>
            </a:lnRef>
            <a:fillRef idx="0">
              <a:schemeClr val="accent1"/>
            </a:fillRef>
            <a:effectRef idx="0">
              <a:schemeClr val="accent1"/>
            </a:effectRef>
            <a:fontRef idx="minor">
              <a:schemeClr val="tx1"/>
            </a:fontRef>
          </p:style>
        </p:cxnSp>
      </p:grpSp>
      <p:graphicFrame>
        <p:nvGraphicFramePr>
          <p:cNvPr id="16" name="图表 15"/>
          <p:cNvGraphicFramePr/>
          <p:nvPr/>
        </p:nvGraphicFramePr>
        <p:xfrm>
          <a:off x="528320" y="1346120"/>
          <a:ext cx="5077890" cy="4606355"/>
        </p:xfrm>
        <a:graphic>
          <a:graphicData uri="http://schemas.openxmlformats.org/drawingml/2006/chart">
            <c:chart xmlns:c="http://schemas.openxmlformats.org/drawingml/2006/chart" xmlns:r="http://schemas.openxmlformats.org/officeDocument/2006/relationships" r:id="rId1"/>
          </a:graphicData>
        </a:graphic>
      </p:graphicFrame>
    </p:spTree>
  </p:cSld>
  <p:clrMapOvr>
    <a:masterClrMapping/>
  </p:clrMapOvr>
  <p:transition spd="slow" advTm="4000">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additive="base">
                                        <p:cTn id="7" dur="500" fill="hold"/>
                                        <p:tgtEl>
                                          <p:spTgt spid="30"/>
                                        </p:tgtEl>
                                        <p:attrNameLst>
                                          <p:attrName>ppt_x</p:attrName>
                                        </p:attrNameLst>
                                      </p:cBhvr>
                                      <p:tavLst>
                                        <p:tav tm="0">
                                          <p:val>
                                            <p:strVal val="#ppt_x"/>
                                          </p:val>
                                        </p:tav>
                                        <p:tav tm="100000">
                                          <p:val>
                                            <p:strVal val="#ppt_x"/>
                                          </p:val>
                                        </p:tav>
                                      </p:tavLst>
                                    </p:anim>
                                    <p:anim calcmode="lin" valueType="num">
                                      <p:cBhvr additive="base">
                                        <p:cTn id="8" dur="500" fill="hold"/>
                                        <p:tgtEl>
                                          <p:spTgt spid="30"/>
                                        </p:tgtEl>
                                        <p:attrNameLst>
                                          <p:attrName>ppt_y</p:attrName>
                                        </p:attrNameLst>
                                      </p:cBhvr>
                                      <p:tavLst>
                                        <p:tav tm="0">
                                          <p:val>
                                            <p:strVal val="1+#ppt_h/2"/>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0-#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wipe(left)">
                                      <p:cBhvr>
                                        <p:cTn id="1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p:nvPr/>
        </p:nvGrpSpPr>
        <p:grpSpPr>
          <a:xfrm>
            <a:off x="0" y="2863105"/>
            <a:ext cx="12191998" cy="3994895"/>
            <a:chOff x="0" y="3619500"/>
            <a:chExt cx="12191998" cy="3238500"/>
          </a:xfrm>
        </p:grpSpPr>
        <p:pic>
          <p:nvPicPr>
            <p:cNvPr id="3" name="图片 2"/>
            <p:cNvPicPr>
              <a:picLocks noChangeAspect="1"/>
            </p:cNvPicPr>
            <p:nvPr/>
          </p:nvPicPr>
          <p:blipFill rotWithShape="1">
            <a:blip r:embed="rId1"/>
            <a:srcRect l="2986" r="2356"/>
            <a:stretch>
              <a:fillRect/>
            </a:stretch>
          </p:blipFill>
          <p:spPr>
            <a:xfrm>
              <a:off x="6095999" y="3619500"/>
              <a:ext cx="6095999" cy="3238500"/>
            </a:xfrm>
            <a:prstGeom prst="rect">
              <a:avLst/>
            </a:prstGeom>
          </p:spPr>
        </p:pic>
        <p:pic>
          <p:nvPicPr>
            <p:cNvPr id="10" name="图片 9"/>
            <p:cNvPicPr>
              <a:picLocks noChangeAspect="1"/>
            </p:cNvPicPr>
            <p:nvPr/>
          </p:nvPicPr>
          <p:blipFill rotWithShape="1">
            <a:blip r:embed="rId1"/>
            <a:srcRect l="2986" r="2356"/>
            <a:stretch>
              <a:fillRect/>
            </a:stretch>
          </p:blipFill>
          <p:spPr>
            <a:xfrm flipH="1">
              <a:off x="0" y="3619500"/>
              <a:ext cx="6095999" cy="3238500"/>
            </a:xfrm>
            <a:prstGeom prst="rect">
              <a:avLst/>
            </a:prstGeom>
          </p:spPr>
        </p:pic>
      </p:grpSp>
      <p:sp>
        <p:nvSpPr>
          <p:cNvPr id="16" name="文本框 15"/>
          <p:cNvSpPr txBox="1"/>
          <p:nvPr/>
        </p:nvSpPr>
        <p:spPr>
          <a:xfrm>
            <a:off x="748030" y="2863215"/>
            <a:ext cx="11249025" cy="1616710"/>
          </a:xfrm>
          <a:prstGeom prst="rect">
            <a:avLst/>
          </a:prstGeom>
          <a:noFill/>
        </p:spPr>
        <p:txBody>
          <a:bodyPr wrap="square" rtlCol="0">
            <a:noAutofit/>
          </a:bodyPr>
          <a:lstStyle/>
          <a:p>
            <a:pPr algn="ctr"/>
            <a:r>
              <a:rPr lang="zh-CN" altLang="en-US" sz="8000" b="1" dirty="0">
                <a:gradFill>
                  <a:gsLst>
                    <a:gs pos="0">
                      <a:srgbClr val="044BC9"/>
                    </a:gs>
                    <a:gs pos="100000">
                      <a:srgbClr val="23A2E4"/>
                    </a:gs>
                  </a:gsLst>
                  <a:lin ang="0" scaled="0"/>
                </a:gradFill>
                <a:latin typeface="Aa黑体 (非商业使用)" panose="02010600010101010101" pitchFamily="2" charset="-122"/>
                <a:ea typeface="Aa黑体 (非商业使用)" panose="02010600010101010101" pitchFamily="2" charset="-122"/>
                <a:sym typeface="+mn-ea"/>
              </a:rPr>
              <a:t>相关政策举措</a:t>
            </a:r>
            <a:endParaRPr lang="zh-CN" altLang="en-US" sz="8000" b="1" dirty="0">
              <a:gradFill>
                <a:gsLst>
                  <a:gs pos="0">
                    <a:srgbClr val="044BC9"/>
                  </a:gs>
                  <a:gs pos="100000">
                    <a:srgbClr val="23A2E4"/>
                  </a:gs>
                </a:gsLst>
                <a:lin ang="0" scaled="0"/>
              </a:gradFill>
              <a:latin typeface="Aa黑体 (非商业使用)" panose="02010600010101010101" pitchFamily="2" charset="-122"/>
              <a:ea typeface="Aa黑体 (非商业使用)" panose="02010600010101010101" pitchFamily="2" charset="-122"/>
            </a:endParaRPr>
          </a:p>
          <a:p>
            <a:pPr algn="ctr"/>
            <a:endParaRPr lang="zh-CN" altLang="en-US" sz="8000" b="1" dirty="0">
              <a:ln w="12700">
                <a:noFill/>
              </a:ln>
              <a:gradFill>
                <a:gsLst>
                  <a:gs pos="0">
                    <a:srgbClr val="044BC9"/>
                  </a:gs>
                  <a:gs pos="100000">
                    <a:srgbClr val="23A2E4"/>
                  </a:gs>
                </a:gsLst>
                <a:lin ang="0" scaled="0"/>
              </a:gradFill>
              <a:latin typeface="Aa黑体 (非商业使用)" panose="02010600010101010101" pitchFamily="2" charset="-122"/>
              <a:ea typeface="Aa黑体 (非商业使用)" panose="02010600010101010101" pitchFamily="2" charset="-122"/>
              <a:sym typeface="思源黑体" panose="020B0500000000000000" pitchFamily="34" charset="-122"/>
            </a:endParaRPr>
          </a:p>
        </p:txBody>
      </p:sp>
      <p:grpSp>
        <p:nvGrpSpPr>
          <p:cNvPr id="22" name="组合 21"/>
          <p:cNvGrpSpPr/>
          <p:nvPr/>
        </p:nvGrpSpPr>
        <p:grpSpPr>
          <a:xfrm>
            <a:off x="4184571" y="4576559"/>
            <a:ext cx="3822856" cy="0"/>
            <a:chOff x="3746190" y="2146300"/>
            <a:chExt cx="3822856" cy="0"/>
          </a:xfrm>
        </p:grpSpPr>
        <p:cxnSp>
          <p:nvCxnSpPr>
            <p:cNvPr id="23" name="直接连接符 22"/>
            <p:cNvCxnSpPr/>
            <p:nvPr/>
          </p:nvCxnSpPr>
          <p:spPr>
            <a:xfrm>
              <a:off x="3746190" y="2146300"/>
              <a:ext cx="3822856" cy="0"/>
            </a:xfrm>
            <a:prstGeom prst="line">
              <a:avLst/>
            </a:prstGeom>
            <a:ln>
              <a:solidFill>
                <a:srgbClr val="044BC9"/>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a:off x="3746190" y="2146300"/>
              <a:ext cx="914710" cy="0"/>
            </a:xfrm>
            <a:prstGeom prst="line">
              <a:avLst/>
            </a:prstGeom>
            <a:ln w="57150">
              <a:solidFill>
                <a:srgbClr val="044BC9"/>
              </a:solidFill>
            </a:ln>
          </p:spPr>
          <p:style>
            <a:lnRef idx="1">
              <a:schemeClr val="accent1"/>
            </a:lnRef>
            <a:fillRef idx="0">
              <a:schemeClr val="accent1"/>
            </a:fillRef>
            <a:effectRef idx="0">
              <a:schemeClr val="accent1"/>
            </a:effectRef>
            <a:fontRef idx="minor">
              <a:schemeClr val="tx1"/>
            </a:fontRef>
          </p:style>
        </p:cxnSp>
      </p:grpSp>
      <p:sp>
        <p:nvSpPr>
          <p:cNvPr id="26" name="矩形 25"/>
          <p:cNvSpPr/>
          <p:nvPr/>
        </p:nvSpPr>
        <p:spPr>
          <a:xfrm>
            <a:off x="4375933" y="1795348"/>
            <a:ext cx="3405842" cy="768350"/>
          </a:xfrm>
          <a:prstGeom prst="rect">
            <a:avLst/>
          </a:prstGeom>
          <a:noFill/>
        </p:spPr>
        <p:txBody>
          <a:bodyPr wrap="square" rtlCol="0">
            <a:spAutoFit/>
          </a:bodyPr>
          <a:lstStyle/>
          <a:p>
            <a:pPr algn="ctr"/>
            <a:r>
              <a:rPr lang="en-US" altLang="zh-CN" sz="4400" b="1" dirty="0">
                <a:ln w="12700">
                  <a:noFill/>
                </a:ln>
                <a:gradFill>
                  <a:gsLst>
                    <a:gs pos="0">
                      <a:srgbClr val="044BC9"/>
                    </a:gs>
                    <a:gs pos="100000">
                      <a:srgbClr val="23A2E4"/>
                    </a:gs>
                  </a:gsLst>
                  <a:lin ang="5400000" scaled="0"/>
                </a:gradFill>
                <a:latin typeface="Aa黑体 (非商业使用)" panose="02010600010101010101" pitchFamily="2" charset="-122"/>
                <a:ea typeface="Aa黑体 (非商业使用)" panose="02010600010101010101" pitchFamily="2" charset="-122"/>
              </a:rPr>
              <a:t>PART 04</a:t>
            </a:r>
            <a:endParaRPr lang="zh-CN" altLang="en-US" sz="4400" b="1" dirty="0">
              <a:ln w="12700">
                <a:noFill/>
              </a:ln>
              <a:gradFill>
                <a:gsLst>
                  <a:gs pos="0">
                    <a:srgbClr val="044BC9"/>
                  </a:gs>
                  <a:gs pos="100000">
                    <a:srgbClr val="23A2E4"/>
                  </a:gs>
                </a:gsLst>
                <a:lin ang="5400000" scaled="0"/>
              </a:gradFill>
              <a:latin typeface="Aa黑体 (非商业使用)" panose="02010600010101010101" pitchFamily="2" charset="-122"/>
              <a:ea typeface="Aa黑体 (非商业使用)" panose="02010600010101010101" pitchFamily="2"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4000">
        <p15:prstTrans prst="airplane"/>
      </p:transition>
    </mc:Choice>
    <mc:Fallback>
      <p:transition spd="slow" advTm="4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randombar(horizontal)">
                                      <p:cBhvr>
                                        <p:cTn id="7" dur="500"/>
                                        <p:tgtEl>
                                          <p:spTgt spid="26"/>
                                        </p:tgtEl>
                                      </p:cBhvr>
                                    </p:animEffect>
                                  </p:childTnLst>
                                </p:cTn>
                              </p:par>
                            </p:childTnLst>
                          </p:cTn>
                        </p:par>
                      </p:childTnLst>
                    </p:cTn>
                  </p:par>
                  <p:par>
                    <p:cTn id="8" fill="hold">
                      <p:stCondLst>
                        <p:cond delay="indefinite"/>
                      </p:stCondLst>
                      <p:childTnLst>
                        <p:par>
                          <p:cTn id="9" fill="hold">
                            <p:stCondLst>
                              <p:cond delay="0"/>
                            </p:stCondLst>
                            <p:childTnLst>
                              <p:par>
                                <p:cTn id="10" presetID="41" presetClass="entr" presetSubtype="0" fill="hold" grpId="0" nodeType="clickEffect">
                                  <p:stCondLst>
                                    <p:cond delay="0"/>
                                  </p:stCondLst>
                                  <p:iterate type="lt">
                                    <p:tmPct val="10000"/>
                                  </p:iterate>
                                  <p:childTnLst>
                                    <p:set>
                                      <p:cBhvr>
                                        <p:cTn id="11" dur="1" fill="hold">
                                          <p:stCondLst>
                                            <p:cond delay="0"/>
                                          </p:stCondLst>
                                        </p:cTn>
                                        <p:tgtEl>
                                          <p:spTgt spid="16"/>
                                        </p:tgtEl>
                                        <p:attrNameLst>
                                          <p:attrName>style.visibility</p:attrName>
                                        </p:attrNameLst>
                                      </p:cBhvr>
                                      <p:to>
                                        <p:strVal val="visible"/>
                                      </p:to>
                                    </p:set>
                                    <p:anim calcmode="lin" valueType="num">
                                      <p:cBhvr>
                                        <p:cTn id="12" dur="500" fill="hold"/>
                                        <p:tgtEl>
                                          <p:spTgt spid="16"/>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16"/>
                                        </p:tgtEl>
                                        <p:attrNameLst>
                                          <p:attrName>ppt_y</p:attrName>
                                        </p:attrNameLst>
                                      </p:cBhvr>
                                      <p:tavLst>
                                        <p:tav tm="0">
                                          <p:val>
                                            <p:strVal val="#ppt_y"/>
                                          </p:val>
                                        </p:tav>
                                        <p:tav tm="100000">
                                          <p:val>
                                            <p:strVal val="#ppt_y"/>
                                          </p:val>
                                        </p:tav>
                                      </p:tavLst>
                                    </p:anim>
                                    <p:anim calcmode="lin" valueType="num">
                                      <p:cBhvr>
                                        <p:cTn id="14" dur="500" fill="hold"/>
                                        <p:tgtEl>
                                          <p:spTgt spid="16"/>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16"/>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16"/>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nodeType="clickEffect">
                                  <p:stCondLst>
                                    <p:cond delay="0"/>
                                  </p:stCondLst>
                                  <p:childTnLst>
                                    <p:set>
                                      <p:cBhvr>
                                        <p:cTn id="20" dur="1" fill="hold">
                                          <p:stCondLst>
                                            <p:cond delay="0"/>
                                          </p:stCondLst>
                                        </p:cTn>
                                        <p:tgtEl>
                                          <p:spTgt spid="22"/>
                                        </p:tgtEl>
                                        <p:attrNameLst>
                                          <p:attrName>style.visibility</p:attrName>
                                        </p:attrNameLst>
                                      </p:cBhvr>
                                      <p:to>
                                        <p:strVal val="visible"/>
                                      </p:to>
                                    </p:set>
                                    <p:animEffect transition="in" filter="wipe(left)">
                                      <p:cBhvr>
                                        <p:cTn id="21"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2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516255" y="811530"/>
            <a:ext cx="11172825" cy="5235575"/>
          </a:xfrm>
          <a:prstGeom prst="rect">
            <a:avLst/>
          </a:prstGeom>
          <a:solidFill>
            <a:schemeClr val="bg1"/>
          </a:solidFill>
          <a:ln>
            <a:solidFill>
              <a:srgbClr val="044BC9"/>
            </a:solidFill>
          </a:ln>
          <a:effectLst>
            <a:outerShdw blurRad="190500" algn="ctr" rotWithShape="0">
              <a:schemeClr val="accent1">
                <a:lumMod val="20000"/>
                <a:lumOff val="8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516264" y="6159313"/>
            <a:ext cx="11186143" cy="72002"/>
          </a:xfrm>
          <a:prstGeom prst="rect">
            <a:avLst/>
          </a:prstGeom>
          <a:solidFill>
            <a:srgbClr val="23A2E4"/>
          </a:solidFill>
          <a:ln>
            <a:solidFill>
              <a:srgbClr val="23A2E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707390" y="1115695"/>
            <a:ext cx="7510145" cy="4763135"/>
          </a:xfrm>
          <a:prstGeom prst="rect">
            <a:avLst/>
          </a:prstGeom>
          <a:noFill/>
          <a:ln>
            <a:solidFill>
              <a:srgbClr val="044BC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 name="直接连接符 15"/>
          <p:cNvCxnSpPr/>
          <p:nvPr/>
        </p:nvCxnSpPr>
        <p:spPr>
          <a:xfrm rot="5400000">
            <a:off x="3842861" y="231697"/>
            <a:ext cx="0" cy="1524965"/>
          </a:xfrm>
          <a:prstGeom prst="line">
            <a:avLst/>
          </a:prstGeom>
          <a:ln w="19050">
            <a:gradFill>
              <a:gsLst>
                <a:gs pos="0">
                  <a:srgbClr val="044BC9"/>
                </a:gs>
                <a:gs pos="100000">
                  <a:srgbClr val="23A2E4">
                    <a:alpha val="0"/>
                  </a:srgbClr>
                </a:gs>
              </a:gsLst>
              <a:lin ang="5400000" scaled="1"/>
            </a:gradFill>
            <a:headEnd type="none"/>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H="1">
            <a:off x="5630685" y="994364"/>
            <a:ext cx="1534160" cy="6985"/>
          </a:xfrm>
          <a:prstGeom prst="line">
            <a:avLst/>
          </a:prstGeom>
          <a:ln w="19050">
            <a:gradFill>
              <a:gsLst>
                <a:gs pos="0">
                  <a:srgbClr val="044BC9"/>
                </a:gs>
                <a:gs pos="100000">
                  <a:srgbClr val="23A2E4">
                    <a:alpha val="0"/>
                  </a:srgbClr>
                </a:gs>
              </a:gsLst>
              <a:lin ang="5400000" scaled="1"/>
            </a:gradFill>
            <a:headEnd type="none"/>
          </a:ln>
        </p:spPr>
        <p:style>
          <a:lnRef idx="1">
            <a:schemeClr val="accent1"/>
          </a:lnRef>
          <a:fillRef idx="0">
            <a:schemeClr val="accent1"/>
          </a:fillRef>
          <a:effectRef idx="0">
            <a:schemeClr val="accent1"/>
          </a:effectRef>
          <a:fontRef idx="minor">
            <a:schemeClr val="tx1"/>
          </a:fontRef>
        </p:style>
      </p:cxnSp>
      <p:sp>
        <p:nvSpPr>
          <p:cNvPr id="20" name="Content Placeholder 2"/>
          <p:cNvSpPr txBox="1"/>
          <p:nvPr/>
        </p:nvSpPr>
        <p:spPr>
          <a:xfrm>
            <a:off x="867256" y="1431754"/>
            <a:ext cx="7350554" cy="1753235"/>
          </a:xfrm>
          <a:prstGeom prst="rect">
            <a:avLst/>
          </a:prstGeom>
        </p:spPr>
        <p:txBody>
          <a:bodyPr vert="horz" wrap="square" lIns="91440" tIns="45720" rIns="91440" bIns="45720" rtlCol="0">
            <a:sp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nSpc>
                <a:spcPct val="150000"/>
              </a:lnSpc>
              <a:spcBef>
                <a:spcPts val="0"/>
              </a:spcBef>
              <a:buFont typeface="Wingdings" panose="05000000000000000000" pitchFamily="2" charset="2"/>
              <a:buChar char="ü"/>
            </a:pPr>
            <a:r>
              <a:rPr lang="en-US" altLang="zh-CN" sz="1800" b="1" dirty="0">
                <a:solidFill>
                  <a:schemeClr val="tx1"/>
                </a:solidFill>
                <a:latin typeface="思源黑体 Light" panose="020B0300000000000000" pitchFamily="34" charset="-122"/>
                <a:ea typeface="思源黑体 Light" panose="020B0300000000000000" pitchFamily="34" charset="-122"/>
              </a:rPr>
              <a:t> </a:t>
            </a:r>
            <a:r>
              <a:rPr lang="zh-CN" altLang="en-US" sz="1800" b="1" dirty="0">
                <a:solidFill>
                  <a:schemeClr val="tx1"/>
                </a:solidFill>
                <a:latin typeface="思源黑体 Light" panose="020B0300000000000000" pitchFamily="34" charset="-122"/>
                <a:ea typeface="思源黑体 Light" panose="020B0300000000000000" pitchFamily="34" charset="-122"/>
              </a:rPr>
              <a:t>在</a:t>
            </a:r>
            <a:r>
              <a:rPr lang="zh-CN" altLang="en-US" sz="1800" b="1" dirty="0">
                <a:solidFill>
                  <a:schemeClr val="tx1"/>
                </a:solidFill>
                <a:latin typeface="思源黑体 Light" panose="020B0300000000000000" pitchFamily="34" charset="-122"/>
                <a:ea typeface="思源黑体 Light" panose="020B0300000000000000" pitchFamily="34" charset="-122"/>
              </a:rPr>
              <a:t>收入方面：党的二十届三中全会对构建更加公平有效的收入分配制度作出了重要部署，旨在解决收入分配领域存在的突出问题，促进共同富裕。同时，</a:t>
            </a:r>
            <a:r>
              <a:rPr lang="zh-CN" altLang="en-US" sz="1800" b="1" dirty="0">
                <a:solidFill>
                  <a:schemeClr val="tx1"/>
                </a:solidFill>
                <a:latin typeface="思源黑体 Light" panose="020B0300000000000000" pitchFamily="34" charset="-122"/>
                <a:ea typeface="思源黑体 Light" panose="020B0300000000000000" pitchFamily="34" charset="-122"/>
                <a:sym typeface="+mn-ea"/>
              </a:rPr>
              <a:t>全会强调</a:t>
            </a:r>
            <a:r>
              <a:rPr lang="en-US" altLang="zh-CN" sz="1800" b="1" dirty="0">
                <a:solidFill>
                  <a:schemeClr val="tx1"/>
                </a:solidFill>
                <a:latin typeface="思源黑体 Light" panose="020B0300000000000000" pitchFamily="34" charset="-122"/>
                <a:ea typeface="思源黑体 Light" panose="020B0300000000000000" pitchFamily="34" charset="-122"/>
                <a:sym typeface="+mn-ea"/>
              </a:rPr>
              <a:t>“</a:t>
            </a:r>
            <a:r>
              <a:rPr lang="zh-CN" altLang="en-US" sz="1800" b="1" dirty="0">
                <a:solidFill>
                  <a:schemeClr val="tx1"/>
                </a:solidFill>
                <a:latin typeface="思源黑体 Light" panose="020B0300000000000000" pitchFamily="34" charset="-122"/>
                <a:ea typeface="思源黑体 Light" panose="020B0300000000000000" pitchFamily="34" charset="-122"/>
                <a:sym typeface="+mn-ea"/>
              </a:rPr>
              <a:t>规范收入分配秩序，规范财富积累机制</a:t>
            </a:r>
            <a:r>
              <a:rPr lang="en-US" altLang="zh-CN" sz="1800" b="1" dirty="0">
                <a:solidFill>
                  <a:schemeClr val="tx1"/>
                </a:solidFill>
                <a:latin typeface="思源黑体 Light" panose="020B0300000000000000" pitchFamily="34" charset="-122"/>
                <a:ea typeface="思源黑体 Light" panose="020B0300000000000000" pitchFamily="34" charset="-122"/>
                <a:sym typeface="+mn-ea"/>
              </a:rPr>
              <a:t>”</a:t>
            </a:r>
            <a:r>
              <a:rPr lang="zh-CN" altLang="en-US" sz="1800" b="1" dirty="0">
                <a:solidFill>
                  <a:schemeClr val="tx1"/>
                </a:solidFill>
                <a:latin typeface="思源黑体 Light" panose="020B0300000000000000" pitchFamily="34" charset="-122"/>
                <a:ea typeface="思源黑体 Light" panose="020B0300000000000000" pitchFamily="34" charset="-122"/>
                <a:sym typeface="+mn-ea"/>
              </a:rPr>
              <a:t>，直接回应了社会对日益扩大的收入差距的担忧。</a:t>
            </a:r>
            <a:endParaRPr lang="zh-CN" altLang="en-US" sz="1800" b="1" dirty="0">
              <a:solidFill>
                <a:schemeClr val="tx1"/>
              </a:solidFill>
              <a:latin typeface="思源黑体 Light" panose="020B0300000000000000" pitchFamily="34" charset="-122"/>
              <a:ea typeface="思源黑体 Light" panose="020B0300000000000000" pitchFamily="34" charset="-122"/>
              <a:sym typeface="+mn-ea"/>
            </a:endParaRPr>
          </a:p>
        </p:txBody>
      </p:sp>
      <p:sp>
        <p:nvSpPr>
          <p:cNvPr id="21" name="Content Placeholder 2"/>
          <p:cNvSpPr txBox="1"/>
          <p:nvPr/>
        </p:nvSpPr>
        <p:spPr>
          <a:xfrm>
            <a:off x="875511" y="3428970"/>
            <a:ext cx="7350554" cy="2168525"/>
          </a:xfrm>
          <a:prstGeom prst="rect">
            <a:avLst/>
          </a:prstGeom>
        </p:spPr>
        <p:txBody>
          <a:bodyPr vert="horz" wrap="square" lIns="91440" tIns="45720" rIns="91440" bIns="45720" rtlCol="0">
            <a:sp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nSpc>
                <a:spcPct val="150000"/>
              </a:lnSpc>
              <a:spcBef>
                <a:spcPts val="0"/>
              </a:spcBef>
              <a:buFont typeface="Wingdings" panose="05000000000000000000" pitchFamily="2" charset="2"/>
              <a:buChar char="ü"/>
            </a:pPr>
            <a:r>
              <a:rPr lang="en-US" altLang="zh-CN" sz="1800" b="1" dirty="0">
                <a:solidFill>
                  <a:schemeClr val="tx1"/>
                </a:solidFill>
                <a:latin typeface="思源黑体 Light" panose="020B0300000000000000" pitchFamily="34" charset="-122"/>
                <a:ea typeface="思源黑体 Light" panose="020B0300000000000000" pitchFamily="34" charset="-122"/>
              </a:rPr>
              <a:t> </a:t>
            </a:r>
            <a:r>
              <a:rPr lang="zh-CN" altLang="en-US" sz="1800" b="1" dirty="0">
                <a:solidFill>
                  <a:schemeClr val="tx1"/>
                </a:solidFill>
                <a:latin typeface="思源黑体 Light" panose="020B0300000000000000" pitchFamily="34" charset="-122"/>
                <a:ea typeface="思源黑体 Light" panose="020B0300000000000000" pitchFamily="34" charset="-122"/>
              </a:rPr>
              <a:t>在生育方面：党的二十届三中全会通过的《中共中央关于进一步全面深化改革推进中国式现代化的决定》其中对生育方面，明确提出要完善生育支持政策体系和激励机制，推动建设生育友好型社会</a:t>
            </a:r>
            <a:r>
              <a:rPr lang="zh-CN" altLang="en-US" dirty="0">
                <a:solidFill>
                  <a:schemeClr val="tx1"/>
                </a:solidFill>
                <a:latin typeface="思源黑体 Light" panose="020B0300000000000000" pitchFamily="34" charset="-122"/>
                <a:ea typeface="思源黑体 Light" panose="020B0300000000000000" pitchFamily="34" charset="-122"/>
              </a:rPr>
              <a:t>。</a:t>
            </a:r>
            <a:r>
              <a:rPr lang="zh-CN" altLang="en-US" sz="1800" b="1" dirty="0">
                <a:solidFill>
                  <a:schemeClr val="tx1"/>
                </a:solidFill>
                <a:latin typeface="思源黑体 Light" panose="020B0300000000000000" pitchFamily="34" charset="-122"/>
                <a:ea typeface="思源黑体 Light" panose="020B0300000000000000" pitchFamily="34" charset="-122"/>
              </a:rPr>
              <a:t>具体包括：降低生育成本、加强托育服务体系建设、营造生育友好社会氛围、保障女性就业权益、强调父亲育儿责任。</a:t>
            </a:r>
            <a:endParaRPr lang="zh-CN" altLang="en-US" sz="1800" b="1" dirty="0">
              <a:solidFill>
                <a:schemeClr val="tx1"/>
              </a:solidFill>
              <a:latin typeface="思源黑体 Light" panose="020B0300000000000000" pitchFamily="34" charset="-122"/>
              <a:ea typeface="思源黑体 Light" panose="020B0300000000000000" pitchFamily="34" charset="-122"/>
            </a:endParaRPr>
          </a:p>
        </p:txBody>
      </p:sp>
      <p:pic>
        <p:nvPicPr>
          <p:cNvPr id="4" name="图片 3" descr="266d0648061cec160d0c5b8e061d83b"/>
          <p:cNvPicPr>
            <a:picLocks noChangeAspect="1"/>
          </p:cNvPicPr>
          <p:nvPr/>
        </p:nvPicPr>
        <p:blipFill>
          <a:blip r:embed="rId1"/>
          <a:srcRect t="5880" b="5898"/>
          <a:stretch>
            <a:fillRect/>
          </a:stretch>
        </p:blipFill>
        <p:spPr>
          <a:xfrm>
            <a:off x="8385810" y="1001395"/>
            <a:ext cx="3112135" cy="4888865"/>
          </a:xfrm>
          <a:prstGeom prst="rect">
            <a:avLst/>
          </a:prstGeom>
        </p:spPr>
      </p:pic>
      <p:pic>
        <p:nvPicPr>
          <p:cNvPr id="3" name="图片 2" descr="094b8faeb7b3c18fa56596bc2b1420f"/>
          <p:cNvPicPr>
            <a:picLocks noChangeAspect="1"/>
          </p:cNvPicPr>
          <p:nvPr/>
        </p:nvPicPr>
        <p:blipFill>
          <a:blip r:embed="rId2"/>
          <a:srcRect t="5440" b="5720"/>
          <a:stretch>
            <a:fillRect/>
          </a:stretch>
        </p:blipFill>
        <p:spPr>
          <a:xfrm>
            <a:off x="8385810" y="994410"/>
            <a:ext cx="3201670" cy="5033010"/>
          </a:xfrm>
          <a:prstGeom prst="rect">
            <a:avLst/>
          </a:prstGeom>
        </p:spPr>
      </p:pic>
    </p:spTree>
  </p:cSld>
  <p:clrMapOvr>
    <a:masterClrMapping/>
  </p:clrMapOvr>
  <p:transition spd="slow" advTm="4000">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p:cTn id="7" dur="500" fill="hold"/>
                                        <p:tgtEl>
                                          <p:spTgt spid="20"/>
                                        </p:tgtEl>
                                        <p:attrNameLst>
                                          <p:attrName>ppt_w</p:attrName>
                                        </p:attrNameLst>
                                      </p:cBhvr>
                                      <p:tavLst>
                                        <p:tav tm="0">
                                          <p:val>
                                            <p:fltVal val="0"/>
                                          </p:val>
                                        </p:tav>
                                        <p:tav tm="100000">
                                          <p:val>
                                            <p:strVal val="#ppt_w"/>
                                          </p:val>
                                        </p:tav>
                                      </p:tavLst>
                                    </p:anim>
                                    <p:anim calcmode="lin" valueType="num">
                                      <p:cBhvr>
                                        <p:cTn id="8" dur="500" fill="hold"/>
                                        <p:tgtEl>
                                          <p:spTgt spid="20"/>
                                        </p:tgtEl>
                                        <p:attrNameLst>
                                          <p:attrName>ppt_h</p:attrName>
                                        </p:attrNameLst>
                                      </p:cBhvr>
                                      <p:tavLst>
                                        <p:tav tm="0">
                                          <p:val>
                                            <p:fltVal val="0"/>
                                          </p:val>
                                        </p:tav>
                                        <p:tav tm="100000">
                                          <p:val>
                                            <p:strVal val="#ppt_h"/>
                                          </p:val>
                                        </p:tav>
                                      </p:tavLst>
                                    </p:anim>
                                    <p:animEffect transition="in" filter="fade">
                                      <p:cBhvr>
                                        <p:cTn id="9" dur="500"/>
                                        <p:tgtEl>
                                          <p:spTgt spid="20"/>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21"/>
                                        </p:tgtEl>
                                        <p:attrNameLst>
                                          <p:attrName>style.visibility</p:attrName>
                                        </p:attrNameLst>
                                      </p:cBhvr>
                                      <p:to>
                                        <p:strVal val="visible"/>
                                      </p:to>
                                    </p:set>
                                    <p:anim calcmode="lin" valueType="num">
                                      <p:cBhvr>
                                        <p:cTn id="14" dur="500" fill="hold"/>
                                        <p:tgtEl>
                                          <p:spTgt spid="21"/>
                                        </p:tgtEl>
                                        <p:attrNameLst>
                                          <p:attrName>ppt_w</p:attrName>
                                        </p:attrNameLst>
                                      </p:cBhvr>
                                      <p:tavLst>
                                        <p:tav tm="0">
                                          <p:val>
                                            <p:fltVal val="0"/>
                                          </p:val>
                                        </p:tav>
                                        <p:tav tm="100000">
                                          <p:val>
                                            <p:strVal val="#ppt_w"/>
                                          </p:val>
                                        </p:tav>
                                      </p:tavLst>
                                    </p:anim>
                                    <p:anim calcmode="lin" valueType="num">
                                      <p:cBhvr>
                                        <p:cTn id="15" dur="500" fill="hold"/>
                                        <p:tgtEl>
                                          <p:spTgt spid="21"/>
                                        </p:tgtEl>
                                        <p:attrNameLst>
                                          <p:attrName>ppt_h</p:attrName>
                                        </p:attrNameLst>
                                      </p:cBhvr>
                                      <p:tavLst>
                                        <p:tav tm="0">
                                          <p:val>
                                            <p:fltVal val="0"/>
                                          </p:val>
                                        </p:tav>
                                        <p:tav tm="100000">
                                          <p:val>
                                            <p:strVal val="#ppt_h"/>
                                          </p:val>
                                        </p:tav>
                                      </p:tavLst>
                                    </p:anim>
                                    <p:animEffect transition="in" filter="fade">
                                      <p:cBhvr>
                                        <p:cTn id="16" dur="500"/>
                                        <p:tgtEl>
                                          <p:spTgt spid="21"/>
                                        </p:tgtEl>
                                      </p:cBhvr>
                                    </p:animEffect>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3"/>
                                        </p:tgtEl>
                                        <p:attrNameLst>
                                          <p:attrName>style.visibility</p:attrName>
                                        </p:attrNameLst>
                                      </p:cBhvr>
                                      <p:to>
                                        <p:strVal val="visible"/>
                                      </p:to>
                                    </p:set>
                                    <p:anim calcmode="lin" valueType="num">
                                      <p:cBhvr additive="base">
                                        <p:cTn id="21" dur="500" fill="hold"/>
                                        <p:tgtEl>
                                          <p:spTgt spid="3"/>
                                        </p:tgtEl>
                                        <p:attrNameLst>
                                          <p:attrName>ppt_x</p:attrName>
                                        </p:attrNameLst>
                                      </p:cBhvr>
                                      <p:tavLst>
                                        <p:tav tm="0">
                                          <p:val>
                                            <p:strVal val="#ppt_x"/>
                                          </p:val>
                                        </p:tav>
                                        <p:tav tm="100000">
                                          <p:val>
                                            <p:strVal val="#ppt_x"/>
                                          </p:val>
                                        </p:tav>
                                      </p:tavLst>
                                    </p:anim>
                                    <p:anim calcmode="lin" valueType="num">
                                      <p:cBhvr additive="base">
                                        <p:cTn id="22"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公众号：陈西设计之家。微信搜索即可" descr="图片包含 游戏机, 建筑&#10;&#10;描述已自动生成"/>
          <p:cNvPicPr>
            <a:picLocks noChangeAspect="1"/>
          </p:cNvPicPr>
          <p:nvPr/>
        </p:nvPicPr>
        <p:blipFill rotWithShape="1">
          <a:blip r:embed="rId1" cstate="print">
            <a:alphaModFix amt="60000"/>
            <a:extLst>
              <a:ext uri="{28A0092B-C50C-407E-A947-70E740481C1C}">
                <a14:useLocalDpi xmlns:a14="http://schemas.microsoft.com/office/drawing/2010/main" val="0"/>
              </a:ext>
            </a:extLst>
          </a:blip>
          <a:srcRect l="628" t="45309" r="984" b="22583"/>
          <a:stretch>
            <a:fillRect/>
          </a:stretch>
        </p:blipFill>
        <p:spPr>
          <a:xfrm>
            <a:off x="1026795" y="769620"/>
            <a:ext cx="10138410" cy="5452110"/>
          </a:xfrm>
          <a:custGeom>
            <a:avLst/>
            <a:gdLst>
              <a:gd name="connsiteX0" fmla="*/ 0 w 9769682"/>
              <a:gd name="connsiteY0" fmla="*/ 0 h 2599765"/>
              <a:gd name="connsiteX1" fmla="*/ 9769682 w 9769682"/>
              <a:gd name="connsiteY1" fmla="*/ 0 h 2599765"/>
              <a:gd name="connsiteX2" fmla="*/ 9769682 w 9769682"/>
              <a:gd name="connsiteY2" fmla="*/ 2599765 h 2599765"/>
              <a:gd name="connsiteX3" fmla="*/ 0 w 9769682"/>
              <a:gd name="connsiteY3" fmla="*/ 2599765 h 2599765"/>
            </a:gdLst>
            <a:ahLst/>
            <a:cxnLst>
              <a:cxn ang="0">
                <a:pos x="connsiteX0" y="connsiteY0"/>
              </a:cxn>
              <a:cxn ang="0">
                <a:pos x="connsiteX1" y="connsiteY1"/>
              </a:cxn>
              <a:cxn ang="0">
                <a:pos x="connsiteX2" y="connsiteY2"/>
              </a:cxn>
              <a:cxn ang="0">
                <a:pos x="connsiteX3" y="connsiteY3"/>
              </a:cxn>
            </a:cxnLst>
            <a:rect l="l" t="t" r="r" b="b"/>
            <a:pathLst>
              <a:path w="9769682" h="2599765">
                <a:moveTo>
                  <a:pt x="0" y="0"/>
                </a:moveTo>
                <a:lnTo>
                  <a:pt x="9769682" y="0"/>
                </a:lnTo>
                <a:lnTo>
                  <a:pt x="9769682" y="2599765"/>
                </a:lnTo>
                <a:lnTo>
                  <a:pt x="0" y="2599765"/>
                </a:lnTo>
                <a:close/>
              </a:path>
            </a:pathLst>
          </a:custGeom>
        </p:spPr>
      </p:pic>
      <p:sp>
        <p:nvSpPr>
          <p:cNvPr id="7" name="矩形 6"/>
          <p:cNvSpPr/>
          <p:nvPr/>
        </p:nvSpPr>
        <p:spPr>
          <a:xfrm>
            <a:off x="1233170" y="1112520"/>
            <a:ext cx="9726295" cy="4892040"/>
          </a:xfrm>
          <a:prstGeom prst="rect">
            <a:avLst/>
          </a:prstGeom>
          <a:solidFill>
            <a:srgbClr val="044BC9">
              <a:alpha val="8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Content Placeholder 2"/>
          <p:cNvSpPr txBox="1"/>
          <p:nvPr/>
        </p:nvSpPr>
        <p:spPr>
          <a:xfrm>
            <a:off x="1788104" y="1271055"/>
            <a:ext cx="8615792" cy="4799965"/>
          </a:xfrm>
          <a:prstGeom prst="rect">
            <a:avLst/>
          </a:prstGeom>
        </p:spPr>
        <p:txBody>
          <a:bodyPr vert="horz" wrap="square" lIns="91440" tIns="45720" rIns="91440" bIns="45720" rtlCol="0">
            <a:sp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l">
              <a:lnSpc>
                <a:spcPct val="150000"/>
              </a:lnSpc>
              <a:spcBef>
                <a:spcPts val="0"/>
              </a:spcBef>
              <a:buNone/>
            </a:pPr>
            <a:r>
              <a:rPr lang="zh-CN" altLang="en-US" sz="2400" b="1" dirty="0">
                <a:solidFill>
                  <a:schemeClr val="bg1"/>
                </a:solidFill>
                <a:latin typeface="思源黑体 Light" panose="020B0300000000000000" pitchFamily="34" charset="-122"/>
                <a:ea typeface="思源黑体 Light" panose="020B0300000000000000" pitchFamily="34" charset="-122"/>
              </a:rPr>
              <a:t>政策协同促进良性循环</a:t>
            </a:r>
            <a:endParaRPr lang="zh-CN" altLang="en-US" sz="2400" b="1" dirty="0">
              <a:solidFill>
                <a:schemeClr val="bg1"/>
              </a:solidFill>
              <a:latin typeface="思源黑体 Light" panose="020B0300000000000000" pitchFamily="34" charset="-122"/>
              <a:ea typeface="思源黑体 Light" panose="020B0300000000000000" pitchFamily="34" charset="-122"/>
            </a:endParaRPr>
          </a:p>
          <a:p>
            <a:pPr marL="0" indent="0" algn="ctr">
              <a:lnSpc>
                <a:spcPct val="150000"/>
              </a:lnSpc>
              <a:spcBef>
                <a:spcPts val="0"/>
              </a:spcBef>
              <a:buNone/>
            </a:pPr>
            <a:r>
              <a:rPr lang="en-US" altLang="zh-CN" dirty="0">
                <a:solidFill>
                  <a:schemeClr val="bg1"/>
                </a:solidFill>
                <a:latin typeface="思源黑体 Light" panose="020B0300000000000000" pitchFamily="34" charset="-122"/>
                <a:ea typeface="思源黑体 Light" panose="020B0300000000000000" pitchFamily="34" charset="-122"/>
              </a:rPr>
              <a:t> </a:t>
            </a:r>
            <a:r>
              <a:rPr lang="en-US" altLang="zh-CN" sz="1800" b="1" dirty="0">
                <a:solidFill>
                  <a:schemeClr val="bg1"/>
                </a:solidFill>
                <a:latin typeface="思源黑体 Light" panose="020B0300000000000000" pitchFamily="34" charset="-122"/>
                <a:ea typeface="思源黑体 Light" panose="020B0300000000000000" pitchFamily="34" charset="-122"/>
              </a:rPr>
              <a:t> </a:t>
            </a:r>
            <a:r>
              <a:rPr lang="zh-CN" altLang="en-US" sz="1800" b="1" dirty="0">
                <a:solidFill>
                  <a:schemeClr val="bg1"/>
                </a:solidFill>
                <a:latin typeface="思源黑体 Light" panose="020B0300000000000000" pitchFamily="34" charset="-122"/>
                <a:ea typeface="思源黑体 Light" panose="020B0300000000000000" pitchFamily="34" charset="-122"/>
              </a:rPr>
              <a:t>二十届三中全会提出完善生育支持政策体系和激励机制，积极推动建设生育友好型社会。这包括有效降低生育、养育、教育成本，建立生育补贴制度，加大个人所得税抵扣力度等一系列政策措施。这些政策与收入分配制度改革相互配合、协同发力。一方面，减轻家庭生育养育负担，使家庭在经济上能够承受生育带来的压力；另一方面，增加家庭可支配收入，提高家庭的生活质量和生育意愿。通过这种政策协同效应，形成促进生育和保障收入的良性循环，最终推动人口与经济社会的协调发展。</a:t>
            </a:r>
            <a:r>
              <a:rPr lang="zh-CN" altLang="en-US" sz="1800" b="1" dirty="0">
                <a:solidFill>
                  <a:schemeClr val="bg1"/>
                </a:solidFill>
                <a:latin typeface="思源黑体 Light" panose="020B0300000000000000" pitchFamily="34" charset="-122"/>
                <a:ea typeface="思源黑体 Light" panose="020B0300000000000000" pitchFamily="34" charset="-122"/>
              </a:rPr>
              <a:t>因此，收入与生育之间的相互关系是当代社会发展中一个极为关键且复杂的议题，深入探究其内在逻辑并制定有效的应对策略对于实现人口与经济社会的可持续协调发展具有不可替代的重要意义。</a:t>
            </a:r>
            <a:endParaRPr lang="zh-CN" altLang="en-US" sz="1800" b="1" dirty="0">
              <a:solidFill>
                <a:schemeClr val="bg1"/>
              </a:solidFill>
              <a:latin typeface="思源黑体 Light" panose="020B0300000000000000" pitchFamily="34" charset="-122"/>
              <a:ea typeface="思源黑体 Light" panose="020B0300000000000000" pitchFamily="34" charset="-122"/>
            </a:endParaRPr>
          </a:p>
          <a:p>
            <a:pPr marL="0" indent="0" algn="ctr">
              <a:lnSpc>
                <a:spcPct val="150000"/>
              </a:lnSpc>
              <a:spcBef>
                <a:spcPts val="0"/>
              </a:spcBef>
              <a:buNone/>
            </a:pPr>
            <a:r>
              <a:rPr lang="en-US" altLang="zh-CN" sz="1800" b="1" dirty="0">
                <a:solidFill>
                  <a:schemeClr val="bg1"/>
                </a:solidFill>
                <a:latin typeface="思源黑体 Light" panose="020B0300000000000000" pitchFamily="34" charset="-122"/>
                <a:ea typeface="思源黑体 Light" panose="020B0300000000000000" pitchFamily="34" charset="-122"/>
              </a:rPr>
              <a:t> </a:t>
            </a:r>
            <a:endParaRPr lang="en-US" altLang="zh-CN" sz="1800" b="1" dirty="0">
              <a:solidFill>
                <a:schemeClr val="bg1"/>
              </a:solidFill>
              <a:latin typeface="思源黑体 Light" panose="020B0300000000000000" pitchFamily="34" charset="-122"/>
              <a:ea typeface="思源黑体 Light" panose="020B0300000000000000" pitchFamily="34" charset="-122"/>
            </a:endParaRPr>
          </a:p>
        </p:txBody>
      </p:sp>
    </p:spTree>
  </p:cSld>
  <p:clrMapOvr>
    <a:masterClrMapping/>
  </p:clrMapOvr>
  <p:transition spd="slow" advTm="4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33"/>
                                        </p:tgtEl>
                                        <p:attrNameLst>
                                          <p:attrName>style.visibility</p:attrName>
                                        </p:attrNameLst>
                                      </p:cBhvr>
                                      <p:to>
                                        <p:strVal val="visible"/>
                                      </p:to>
                                    </p:set>
                                    <p:anim calcmode="lin" valueType="num">
                                      <p:cBhvr additive="base">
                                        <p:cTn id="7" dur="500" fill="hold"/>
                                        <p:tgtEl>
                                          <p:spTgt spid="33"/>
                                        </p:tgtEl>
                                        <p:attrNameLst>
                                          <p:attrName>ppt_x</p:attrName>
                                        </p:attrNameLst>
                                      </p:cBhvr>
                                      <p:tavLst>
                                        <p:tav tm="0">
                                          <p:val>
                                            <p:strVal val="#ppt_x"/>
                                          </p:val>
                                        </p:tav>
                                        <p:tav tm="100000">
                                          <p:val>
                                            <p:strVal val="#ppt_x"/>
                                          </p:val>
                                        </p:tav>
                                      </p:tavLst>
                                    </p:anim>
                                    <p:anim calcmode="lin" valueType="num">
                                      <p:cBhvr additive="base">
                                        <p:cTn id="8" dur="500" fill="hold"/>
                                        <p:tgtEl>
                                          <p:spTgt spid="33"/>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500" fill="hold"/>
                                        <p:tgtEl>
                                          <p:spTgt spid="7"/>
                                        </p:tgtEl>
                                        <p:attrNameLst>
                                          <p:attrName>ppt_x</p:attrName>
                                        </p:attrNameLst>
                                      </p:cBhvr>
                                      <p:tavLst>
                                        <p:tav tm="0">
                                          <p:val>
                                            <p:strVal val="#ppt_x"/>
                                          </p:val>
                                        </p:tav>
                                        <p:tav tm="100000">
                                          <p:val>
                                            <p:strVal val="#ppt_x"/>
                                          </p:val>
                                        </p:tav>
                                      </p:tavLst>
                                    </p:anim>
                                    <p:anim calcmode="lin" valueType="num">
                                      <p:cBhvr additive="base">
                                        <p:cTn id="16"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P spid="3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p:nvPr/>
        </p:nvGrpSpPr>
        <p:grpSpPr>
          <a:xfrm>
            <a:off x="0" y="2863105"/>
            <a:ext cx="12191998" cy="3994895"/>
            <a:chOff x="0" y="3619500"/>
            <a:chExt cx="12191998" cy="3238500"/>
          </a:xfrm>
        </p:grpSpPr>
        <p:pic>
          <p:nvPicPr>
            <p:cNvPr id="3" name="图片 2"/>
            <p:cNvPicPr>
              <a:picLocks noChangeAspect="1"/>
            </p:cNvPicPr>
            <p:nvPr/>
          </p:nvPicPr>
          <p:blipFill rotWithShape="1">
            <a:blip r:embed="rId1"/>
            <a:srcRect l="2986" r="2356"/>
            <a:stretch>
              <a:fillRect/>
            </a:stretch>
          </p:blipFill>
          <p:spPr>
            <a:xfrm>
              <a:off x="6095999" y="3619500"/>
              <a:ext cx="6095999" cy="3238500"/>
            </a:xfrm>
            <a:prstGeom prst="rect">
              <a:avLst/>
            </a:prstGeom>
          </p:spPr>
        </p:pic>
        <p:pic>
          <p:nvPicPr>
            <p:cNvPr id="10" name="图片 9"/>
            <p:cNvPicPr>
              <a:picLocks noChangeAspect="1"/>
            </p:cNvPicPr>
            <p:nvPr/>
          </p:nvPicPr>
          <p:blipFill rotWithShape="1">
            <a:blip r:embed="rId1"/>
            <a:srcRect l="2986" r="2356"/>
            <a:stretch>
              <a:fillRect/>
            </a:stretch>
          </p:blipFill>
          <p:spPr>
            <a:xfrm flipH="1">
              <a:off x="0" y="3619500"/>
              <a:ext cx="6095999" cy="3238500"/>
            </a:xfrm>
            <a:prstGeom prst="rect">
              <a:avLst/>
            </a:prstGeom>
          </p:spPr>
        </p:pic>
      </p:grpSp>
      <p:sp>
        <p:nvSpPr>
          <p:cNvPr id="4" name="文本框 3"/>
          <p:cNvSpPr txBox="1"/>
          <p:nvPr/>
        </p:nvSpPr>
        <p:spPr>
          <a:xfrm>
            <a:off x="2755374" y="1984872"/>
            <a:ext cx="6681253" cy="1323439"/>
          </a:xfrm>
          <a:prstGeom prst="rect">
            <a:avLst/>
          </a:prstGeom>
          <a:noFill/>
        </p:spPr>
        <p:txBody>
          <a:bodyPr wrap="square" rtlCol="0">
            <a:spAutoFit/>
          </a:bodyPr>
          <a:lstStyle/>
          <a:p>
            <a:pPr algn="dist"/>
            <a:r>
              <a:rPr lang="zh-CN" altLang="en-US" sz="8000" b="1" dirty="0">
                <a:ln w="12700">
                  <a:noFill/>
                </a:ln>
                <a:gradFill>
                  <a:gsLst>
                    <a:gs pos="0">
                      <a:srgbClr val="044BC9"/>
                    </a:gs>
                    <a:gs pos="100000">
                      <a:srgbClr val="23A2E4"/>
                    </a:gs>
                  </a:gsLst>
                  <a:lin ang="0" scaled="0"/>
                </a:gradFill>
                <a:latin typeface="Aa黑体 (非商业使用)" panose="02010600010101010101" pitchFamily="2" charset="-122"/>
                <a:ea typeface="Aa黑体 (非商业使用)" panose="02010600010101010101" pitchFamily="2" charset="-122"/>
                <a:sym typeface="思源黑体" panose="020B0500000000000000" pitchFamily="34" charset="-122"/>
              </a:rPr>
              <a:t>感谢您的观看</a:t>
            </a:r>
            <a:endParaRPr lang="zh-CN" altLang="en-US" sz="8000" b="1" dirty="0">
              <a:ln w="12700">
                <a:noFill/>
              </a:ln>
              <a:gradFill>
                <a:gsLst>
                  <a:gs pos="0">
                    <a:srgbClr val="044BC9"/>
                  </a:gs>
                  <a:gs pos="100000">
                    <a:srgbClr val="23A2E4"/>
                  </a:gs>
                </a:gsLst>
                <a:lin ang="0" scaled="0"/>
              </a:gradFill>
              <a:latin typeface="Aa黑体 (非商业使用)" panose="02010600010101010101" pitchFamily="2" charset="-122"/>
              <a:ea typeface="Aa黑体 (非商业使用)" panose="02010600010101010101" pitchFamily="2" charset="-122"/>
              <a:sym typeface="思源黑体" panose="020B0500000000000000" pitchFamily="34" charset="-122"/>
            </a:endParaRPr>
          </a:p>
        </p:txBody>
      </p:sp>
      <p:sp>
        <p:nvSpPr>
          <p:cNvPr id="14" name="圆角矩形 13"/>
          <p:cNvSpPr/>
          <p:nvPr/>
        </p:nvSpPr>
        <p:spPr>
          <a:xfrm>
            <a:off x="3078480" y="3603625"/>
            <a:ext cx="5464175" cy="433070"/>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200" dirty="0">
                <a:solidFill>
                  <a:srgbClr val="044BC9"/>
                </a:solidFill>
                <a:latin typeface="Aa黑体 (非商业使用)" panose="02010600010101010101" pitchFamily="2" charset="-122"/>
                <a:ea typeface="Aa黑体 (非商业使用)" panose="02010600010101010101" pitchFamily="2" charset="-122"/>
              </a:rPr>
              <a:t>THANKS</a:t>
            </a:r>
            <a:endParaRPr lang="en-US" sz="7200" dirty="0">
              <a:solidFill>
                <a:srgbClr val="044BC9"/>
              </a:solidFill>
              <a:latin typeface="Aa黑体 (非商业使用)" panose="02010600010101010101" pitchFamily="2" charset="-122"/>
              <a:ea typeface="Aa黑体 (非商业使用)" panose="02010600010101010101" pitchFamily="2"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4000">
        <p15:prstTrans prst="airplane"/>
      </p:transition>
    </mc:Choice>
    <mc:Fallback>
      <p:transition spd="slow" advTm="4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1" presetClass="entr" presetSubtype="0" fill="hold" grpId="0" nodeType="click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
                                        </p:tgtEl>
                                        <p:attrNameLst>
                                          <p:attrName>ppt_y</p:attrName>
                                        </p:attrNameLst>
                                      </p:cBhvr>
                                      <p:tavLst>
                                        <p:tav tm="0">
                                          <p:val>
                                            <p:strVal val="#ppt_y"/>
                                          </p:val>
                                        </p:tav>
                                        <p:tav tm="100000">
                                          <p:val>
                                            <p:strVal val="#ppt_y"/>
                                          </p:val>
                                        </p:tav>
                                      </p:tavLst>
                                    </p:anim>
                                    <p:anim calcmode="lin" valueType="num">
                                      <p:cBhvr>
                                        <p:cTn id="9" dur="5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
                                        </p:tgtEl>
                                      </p:cBhvr>
                                    </p:animEffect>
                                  </p:childTnLst>
                                </p:cTn>
                              </p:par>
                            </p:childTnLst>
                          </p:cTn>
                        </p:par>
                      </p:childTnLst>
                    </p:cTn>
                  </p:par>
                  <p:par>
                    <p:cTn id="12" fill="hold">
                      <p:stCondLst>
                        <p:cond delay="indefinite"/>
                      </p:stCondLst>
                      <p:childTnLst>
                        <p:par>
                          <p:cTn id="13" fill="hold">
                            <p:stCondLst>
                              <p:cond delay="0"/>
                            </p:stCondLst>
                            <p:childTnLst>
                              <p:par>
                                <p:cTn id="14" presetID="23" presetClass="entr" presetSubtype="16" fill="hold" grpId="0" nodeType="clickEffect">
                                  <p:stCondLst>
                                    <p:cond delay="0"/>
                                  </p:stCondLst>
                                  <p:childTnLst>
                                    <p:set>
                                      <p:cBhvr>
                                        <p:cTn id="15" dur="1" fill="hold">
                                          <p:stCondLst>
                                            <p:cond delay="0"/>
                                          </p:stCondLst>
                                        </p:cTn>
                                        <p:tgtEl>
                                          <p:spTgt spid="14"/>
                                        </p:tgtEl>
                                        <p:attrNameLst>
                                          <p:attrName>style.visibility</p:attrName>
                                        </p:attrNameLst>
                                      </p:cBhvr>
                                      <p:to>
                                        <p:strVal val="visible"/>
                                      </p:to>
                                    </p:set>
                                    <p:anim calcmode="lin" valueType="num">
                                      <p:cBhvr>
                                        <p:cTn id="16" dur="500" fill="hold"/>
                                        <p:tgtEl>
                                          <p:spTgt spid="14"/>
                                        </p:tgtEl>
                                        <p:attrNameLst>
                                          <p:attrName>ppt_w</p:attrName>
                                        </p:attrNameLst>
                                      </p:cBhvr>
                                      <p:tavLst>
                                        <p:tav tm="0">
                                          <p:val>
                                            <p:fltVal val="0"/>
                                          </p:val>
                                        </p:tav>
                                        <p:tav tm="100000">
                                          <p:val>
                                            <p:strVal val="#ppt_w"/>
                                          </p:val>
                                        </p:tav>
                                      </p:tavLst>
                                    </p:anim>
                                    <p:anim calcmode="lin" valueType="num">
                                      <p:cBhvr>
                                        <p:cTn id="17" dur="500" fill="hold"/>
                                        <p:tgtEl>
                                          <p:spTgt spid="14"/>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4" grpId="0" bldLvl="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18689" y="506125"/>
            <a:ext cx="540060" cy="118430"/>
          </a:xfrm>
          <a:prstGeom prst="rect">
            <a:avLst/>
          </a:prstGeom>
          <a:noFill/>
        </p:spPr>
        <p:txBody>
          <a:bodyPr wrap="square" rtlCol="0">
            <a:spAutoFit/>
          </a:bodyPr>
          <a:lstStyle/>
          <a:p>
            <a:pPr>
              <a:lnSpc>
                <a:spcPct val="200000"/>
              </a:lnSpc>
            </a:pPr>
            <a:r>
              <a:rPr lang="en-US" altLang="zh-CN" sz="100" dirty="0">
                <a:noFill/>
                <a:latin typeface="微软雅黑" panose="020B0503020204020204" pitchFamily="34" charset="-122"/>
                <a:ea typeface="微软雅黑" panose="020B0503020204020204" pitchFamily="34" charset="-122"/>
              </a:rPr>
              <a:t>PPT</a:t>
            </a:r>
            <a:r>
              <a:rPr lang="zh-CN" altLang="en-US" sz="100" dirty="0">
                <a:noFill/>
                <a:latin typeface="微软雅黑" panose="020B0503020204020204" pitchFamily="34" charset="-122"/>
                <a:ea typeface="微软雅黑" panose="020B0503020204020204" pitchFamily="34" charset="-122"/>
              </a:rPr>
              <a:t>模板 </a:t>
            </a:r>
            <a:r>
              <a:rPr lang="en-US" altLang="zh-CN" sz="100" dirty="0">
                <a:noFill/>
                <a:latin typeface="微软雅黑" panose="020B0503020204020204" pitchFamily="34" charset="-122"/>
                <a:ea typeface="微软雅黑" panose="020B0503020204020204" pitchFamily="34" charset="-122"/>
              </a:rPr>
              <a:t>http://www.1ppt.com/moban/</a:t>
            </a:r>
            <a:r>
              <a:rPr lang="zh-CN" altLang="en-US" sz="100" dirty="0">
                <a:noFill/>
                <a:latin typeface="微软雅黑" panose="020B0503020204020204" pitchFamily="34" charset="-122"/>
                <a:ea typeface="微软雅黑" panose="020B0503020204020204" pitchFamily="34" charset="-122"/>
              </a:rPr>
              <a:t> </a:t>
            </a:r>
            <a:endParaRPr lang="en-US" altLang="zh-CN" sz="100" dirty="0">
              <a:noFill/>
              <a:latin typeface="微软雅黑" panose="020B0503020204020204" pitchFamily="34" charset="-122"/>
              <a:ea typeface="微软雅黑" panose="020B0503020204020204" pitchFamily="34" charset="-122"/>
            </a:endParaRPr>
          </a:p>
        </p:txBody>
      </p:sp>
      <p:grpSp>
        <p:nvGrpSpPr>
          <p:cNvPr id="15" name="组合 14"/>
          <p:cNvGrpSpPr/>
          <p:nvPr/>
        </p:nvGrpSpPr>
        <p:grpSpPr>
          <a:xfrm flipV="1">
            <a:off x="0" y="0"/>
            <a:ext cx="12191998" cy="3994895"/>
            <a:chOff x="0" y="3619500"/>
            <a:chExt cx="12191998" cy="3238500"/>
          </a:xfrm>
        </p:grpSpPr>
        <p:pic>
          <p:nvPicPr>
            <p:cNvPr id="3" name="图片 2"/>
            <p:cNvPicPr>
              <a:picLocks noChangeAspect="1"/>
            </p:cNvPicPr>
            <p:nvPr/>
          </p:nvPicPr>
          <p:blipFill rotWithShape="1">
            <a:blip r:embed="rId1"/>
            <a:srcRect l="2986" r="2356"/>
            <a:stretch>
              <a:fillRect/>
            </a:stretch>
          </p:blipFill>
          <p:spPr>
            <a:xfrm>
              <a:off x="6095999" y="3619500"/>
              <a:ext cx="6095999" cy="3238500"/>
            </a:xfrm>
            <a:prstGeom prst="rect">
              <a:avLst/>
            </a:prstGeom>
          </p:spPr>
        </p:pic>
        <p:pic>
          <p:nvPicPr>
            <p:cNvPr id="10" name="图片 9"/>
            <p:cNvPicPr>
              <a:picLocks noChangeAspect="1"/>
            </p:cNvPicPr>
            <p:nvPr/>
          </p:nvPicPr>
          <p:blipFill rotWithShape="1">
            <a:blip r:embed="rId1"/>
            <a:srcRect l="2986" r="2356"/>
            <a:stretch>
              <a:fillRect/>
            </a:stretch>
          </p:blipFill>
          <p:spPr>
            <a:xfrm flipH="1">
              <a:off x="0" y="3619500"/>
              <a:ext cx="6095999" cy="3238500"/>
            </a:xfrm>
            <a:prstGeom prst="rect">
              <a:avLst/>
            </a:prstGeom>
          </p:spPr>
        </p:pic>
      </p:grpSp>
      <p:sp>
        <p:nvSpPr>
          <p:cNvPr id="18" name="矩形 17"/>
          <p:cNvSpPr/>
          <p:nvPr/>
        </p:nvSpPr>
        <p:spPr>
          <a:xfrm>
            <a:off x="4393078" y="850300"/>
            <a:ext cx="3405842" cy="769441"/>
          </a:xfrm>
          <a:prstGeom prst="rect">
            <a:avLst/>
          </a:prstGeom>
          <a:noFill/>
        </p:spPr>
        <p:txBody>
          <a:bodyPr wrap="square" rtlCol="0">
            <a:spAutoFit/>
          </a:bodyPr>
          <a:lstStyle/>
          <a:p>
            <a:pPr algn="dist"/>
            <a:r>
              <a:rPr lang="en-US" altLang="zh-CN" sz="4400" b="1" dirty="0">
                <a:ln w="12700">
                  <a:noFill/>
                </a:ln>
                <a:gradFill>
                  <a:gsLst>
                    <a:gs pos="0">
                      <a:srgbClr val="044BC9"/>
                    </a:gs>
                    <a:gs pos="100000">
                      <a:srgbClr val="23A2E4"/>
                    </a:gs>
                  </a:gsLst>
                  <a:lin ang="5400000" scaled="0"/>
                </a:gradFill>
                <a:latin typeface="Aa黑体 (非商业使用)" panose="02010600010101010101" pitchFamily="2" charset="-122"/>
                <a:ea typeface="Aa黑体 (非商业使用)" panose="02010600010101010101" pitchFamily="2" charset="-122"/>
              </a:rPr>
              <a:t>CONTENT</a:t>
            </a:r>
            <a:endParaRPr lang="zh-CN" altLang="en-US" sz="4400" b="1" dirty="0">
              <a:ln w="12700">
                <a:noFill/>
              </a:ln>
              <a:gradFill>
                <a:gsLst>
                  <a:gs pos="0">
                    <a:srgbClr val="044BC9"/>
                  </a:gs>
                  <a:gs pos="100000">
                    <a:srgbClr val="23A2E4"/>
                  </a:gs>
                </a:gsLst>
                <a:lin ang="5400000" scaled="0"/>
              </a:gradFill>
              <a:latin typeface="Aa黑体 (非商业使用)" panose="02010600010101010101" pitchFamily="2" charset="-122"/>
              <a:ea typeface="Aa黑体 (非商业使用)" panose="02010600010101010101" pitchFamily="2" charset="-122"/>
            </a:endParaRPr>
          </a:p>
        </p:txBody>
      </p:sp>
      <p:grpSp>
        <p:nvGrpSpPr>
          <p:cNvPr id="5" name="组合 4"/>
          <p:cNvGrpSpPr/>
          <p:nvPr>
            <p:custDataLst>
              <p:tags r:id="rId2"/>
            </p:custDataLst>
          </p:nvPr>
        </p:nvGrpSpPr>
        <p:grpSpPr>
          <a:xfrm>
            <a:off x="2833270" y="1999604"/>
            <a:ext cx="5750560" cy="583565"/>
            <a:chOff x="285015" y="3842208"/>
            <a:chExt cx="5750560" cy="583565"/>
          </a:xfrm>
        </p:grpSpPr>
        <p:sp>
          <p:nvSpPr>
            <p:cNvPr id="20" name="文本框 19"/>
            <p:cNvSpPr txBox="1"/>
            <p:nvPr>
              <p:custDataLst>
                <p:tags r:id="rId3"/>
              </p:custDataLst>
            </p:nvPr>
          </p:nvSpPr>
          <p:spPr>
            <a:xfrm>
              <a:off x="285015" y="3842208"/>
              <a:ext cx="5750560" cy="583565"/>
            </a:xfrm>
            <a:prstGeom prst="rect">
              <a:avLst/>
            </a:prstGeom>
            <a:noFill/>
          </p:spPr>
          <p:txBody>
            <a:bodyPr vert="horz" wrap="square" rtlCol="0">
              <a:spAutoFit/>
            </a:bodyPr>
            <a:lstStyle/>
            <a:p>
              <a:pPr algn="ctr"/>
              <a:r>
                <a:rPr lang="en-US" altLang="zh-CN" sz="3200" b="1" dirty="0">
                  <a:gradFill>
                    <a:gsLst>
                      <a:gs pos="0">
                        <a:srgbClr val="044BC9"/>
                      </a:gs>
                      <a:gs pos="100000">
                        <a:srgbClr val="23A2E4"/>
                      </a:gs>
                    </a:gsLst>
                    <a:lin ang="0" scaled="0"/>
                  </a:gradFill>
                  <a:latin typeface="Aa黑体 (非商业使用)" panose="02010600010101010101" pitchFamily="2" charset="-122"/>
                  <a:ea typeface="Aa黑体 (非商业使用)" panose="02010600010101010101" pitchFamily="2" charset="-122"/>
                </a:rPr>
                <a:t>01.</a:t>
              </a:r>
              <a:r>
                <a:rPr lang="zh-CN" altLang="en-US" sz="3200" b="1" dirty="0">
                  <a:gradFill>
                    <a:gsLst>
                      <a:gs pos="0">
                        <a:srgbClr val="044BC9"/>
                      </a:gs>
                      <a:gs pos="100000">
                        <a:srgbClr val="23A2E4"/>
                      </a:gs>
                    </a:gsLst>
                    <a:lin ang="0" scaled="0"/>
                  </a:gradFill>
                  <a:latin typeface="Aa黑体 (非商业使用)" panose="02010600010101010101" pitchFamily="2" charset="-122"/>
                  <a:ea typeface="Aa黑体 (非商业使用)" panose="02010600010101010101" pitchFamily="2" charset="-122"/>
                </a:rPr>
                <a:t>当前社会背景概况</a:t>
              </a:r>
              <a:endParaRPr lang="zh-CN" altLang="en-US" sz="3200" b="1" dirty="0">
                <a:gradFill>
                  <a:gsLst>
                    <a:gs pos="0">
                      <a:srgbClr val="044BC9"/>
                    </a:gs>
                    <a:gs pos="100000">
                      <a:srgbClr val="23A2E4"/>
                    </a:gs>
                  </a:gsLst>
                  <a:lin ang="0" scaled="0"/>
                </a:gradFill>
                <a:latin typeface="Aa黑体 (非商业使用)" panose="02010600010101010101" pitchFamily="2" charset="-122"/>
                <a:ea typeface="Aa黑体 (非商业使用)" panose="02010600010101010101" pitchFamily="2" charset="-122"/>
              </a:endParaRPr>
            </a:p>
          </p:txBody>
        </p:sp>
        <p:grpSp>
          <p:nvGrpSpPr>
            <p:cNvPr id="27" name="组合 26"/>
            <p:cNvGrpSpPr/>
            <p:nvPr/>
          </p:nvGrpSpPr>
          <p:grpSpPr>
            <a:xfrm>
              <a:off x="869850" y="4051068"/>
              <a:ext cx="187113" cy="167054"/>
              <a:chOff x="1467073" y="4995308"/>
              <a:chExt cx="187113" cy="167054"/>
            </a:xfrm>
          </p:grpSpPr>
          <p:sp>
            <p:nvSpPr>
              <p:cNvPr id="28" name="等腰三角形 27"/>
              <p:cNvSpPr/>
              <p:nvPr>
                <p:custDataLst>
                  <p:tags r:id="rId4"/>
                </p:custDataLst>
              </p:nvPr>
            </p:nvSpPr>
            <p:spPr>
              <a:xfrm rot="5400000">
                <a:off x="1455552" y="5006829"/>
                <a:ext cx="167054" cy="144012"/>
              </a:xfrm>
              <a:prstGeom prst="triangle">
                <a:avLst/>
              </a:prstGeom>
              <a:solidFill>
                <a:srgbClr val="044BC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sp>
            <p:nvSpPr>
              <p:cNvPr id="29" name="等腰三角形 28"/>
              <p:cNvSpPr/>
              <p:nvPr>
                <p:custDataLst>
                  <p:tags r:id="rId5"/>
                </p:custDataLst>
              </p:nvPr>
            </p:nvSpPr>
            <p:spPr>
              <a:xfrm rot="5400000">
                <a:off x="1498653" y="5006829"/>
                <a:ext cx="167054" cy="144012"/>
              </a:xfrm>
              <a:prstGeom prst="triangle">
                <a:avLst/>
              </a:prstGeom>
              <a:noFill/>
              <a:ln>
                <a:solidFill>
                  <a:srgbClr val="044BC9"/>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grpSp>
      <p:grpSp>
        <p:nvGrpSpPr>
          <p:cNvPr id="7" name="组合 6"/>
          <p:cNvGrpSpPr/>
          <p:nvPr>
            <p:custDataLst>
              <p:tags r:id="rId6"/>
            </p:custDataLst>
          </p:nvPr>
        </p:nvGrpSpPr>
        <p:grpSpPr>
          <a:xfrm>
            <a:off x="2827224" y="2797799"/>
            <a:ext cx="6581775" cy="583565"/>
            <a:chOff x="4069284" y="3847288"/>
            <a:chExt cx="6581775" cy="583565"/>
          </a:xfrm>
        </p:grpSpPr>
        <p:sp>
          <p:nvSpPr>
            <p:cNvPr id="22" name="文本框 21"/>
            <p:cNvSpPr txBox="1"/>
            <p:nvPr>
              <p:custDataLst>
                <p:tags r:id="rId7"/>
              </p:custDataLst>
            </p:nvPr>
          </p:nvSpPr>
          <p:spPr>
            <a:xfrm>
              <a:off x="4069284" y="3847288"/>
              <a:ext cx="6581775" cy="583565"/>
            </a:xfrm>
            <a:prstGeom prst="rect">
              <a:avLst/>
            </a:prstGeom>
            <a:noFill/>
          </p:spPr>
          <p:txBody>
            <a:bodyPr vert="horz" wrap="square" rtlCol="0">
              <a:spAutoFit/>
            </a:bodyPr>
            <a:lstStyle/>
            <a:p>
              <a:pPr algn="ctr"/>
              <a:r>
                <a:rPr lang="en-US" altLang="zh-CN" sz="3200" b="1" dirty="0">
                  <a:gradFill>
                    <a:gsLst>
                      <a:gs pos="0">
                        <a:srgbClr val="044BC9"/>
                      </a:gs>
                      <a:gs pos="100000">
                        <a:srgbClr val="23A2E4"/>
                      </a:gs>
                    </a:gsLst>
                    <a:lin ang="0" scaled="0"/>
                  </a:gradFill>
                  <a:latin typeface="Aa黑体 (非商业使用)" panose="02010600010101010101" pitchFamily="2" charset="-122"/>
                  <a:ea typeface="Aa黑体 (非商业使用)" panose="02010600010101010101" pitchFamily="2" charset="-122"/>
                </a:rPr>
                <a:t>02.</a:t>
              </a:r>
              <a:r>
                <a:rPr lang="zh-CN" altLang="en-US" sz="3200" b="1" dirty="0">
                  <a:gradFill>
                    <a:gsLst>
                      <a:gs pos="0">
                        <a:srgbClr val="044BC9"/>
                      </a:gs>
                      <a:gs pos="100000">
                        <a:srgbClr val="23A2E4"/>
                      </a:gs>
                    </a:gsLst>
                    <a:lin ang="0" scaled="0"/>
                  </a:gradFill>
                  <a:latin typeface="Aa黑体 (非商业使用)" panose="02010600010101010101" pitchFamily="2" charset="-122"/>
                  <a:ea typeface="Aa黑体 (非商业使用)" panose="02010600010101010101" pitchFamily="2" charset="-122"/>
                </a:rPr>
                <a:t>收入对生育意愿的影响</a:t>
              </a:r>
              <a:endParaRPr lang="zh-CN" altLang="en-US" sz="3200" b="1" dirty="0">
                <a:gradFill>
                  <a:gsLst>
                    <a:gs pos="0">
                      <a:srgbClr val="044BC9"/>
                    </a:gs>
                    <a:gs pos="100000">
                      <a:srgbClr val="23A2E4"/>
                    </a:gs>
                  </a:gsLst>
                  <a:lin ang="0" scaled="0"/>
                </a:gradFill>
                <a:latin typeface="Aa黑体 (非商业使用)" panose="02010600010101010101" pitchFamily="2" charset="-122"/>
                <a:ea typeface="Aa黑体 (非商业使用)" panose="02010600010101010101" pitchFamily="2" charset="-122"/>
              </a:endParaRPr>
            </a:p>
          </p:txBody>
        </p:sp>
        <p:grpSp>
          <p:nvGrpSpPr>
            <p:cNvPr id="30" name="组合 29"/>
            <p:cNvGrpSpPr/>
            <p:nvPr/>
          </p:nvGrpSpPr>
          <p:grpSpPr>
            <a:xfrm>
              <a:off x="4627449" y="4051068"/>
              <a:ext cx="248332" cy="167054"/>
              <a:chOff x="1467073" y="4995308"/>
              <a:chExt cx="248332" cy="167054"/>
            </a:xfrm>
          </p:grpSpPr>
          <p:sp>
            <p:nvSpPr>
              <p:cNvPr id="31" name="等腰三角形 30"/>
              <p:cNvSpPr/>
              <p:nvPr>
                <p:custDataLst>
                  <p:tags r:id="rId8"/>
                </p:custDataLst>
              </p:nvPr>
            </p:nvSpPr>
            <p:spPr>
              <a:xfrm rot="5400000">
                <a:off x="1455552" y="5006829"/>
                <a:ext cx="167054" cy="144012"/>
              </a:xfrm>
              <a:prstGeom prst="triangle">
                <a:avLst/>
              </a:prstGeom>
              <a:solidFill>
                <a:srgbClr val="044BC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sp>
            <p:nvSpPr>
              <p:cNvPr id="35" name="等腰三角形 34"/>
              <p:cNvSpPr/>
              <p:nvPr>
                <p:custDataLst>
                  <p:tags r:id="rId9"/>
                </p:custDataLst>
              </p:nvPr>
            </p:nvSpPr>
            <p:spPr>
              <a:xfrm rot="5400000">
                <a:off x="1559872" y="5006829"/>
                <a:ext cx="167054" cy="144012"/>
              </a:xfrm>
              <a:prstGeom prst="triangle">
                <a:avLst/>
              </a:prstGeom>
              <a:noFill/>
              <a:ln>
                <a:solidFill>
                  <a:srgbClr val="044BC9"/>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grpSp>
      <p:grpSp>
        <p:nvGrpSpPr>
          <p:cNvPr id="9" name="组合 8"/>
          <p:cNvGrpSpPr/>
          <p:nvPr>
            <p:custDataLst>
              <p:tags r:id="rId10"/>
            </p:custDataLst>
          </p:nvPr>
        </p:nvGrpSpPr>
        <p:grpSpPr>
          <a:xfrm>
            <a:off x="3435858" y="3576944"/>
            <a:ext cx="4728210" cy="583565"/>
            <a:chOff x="8385048" y="3842208"/>
            <a:chExt cx="4728210" cy="583565"/>
          </a:xfrm>
        </p:grpSpPr>
        <p:sp>
          <p:nvSpPr>
            <p:cNvPr id="23" name="文本框 22"/>
            <p:cNvSpPr txBox="1"/>
            <p:nvPr>
              <p:custDataLst>
                <p:tags r:id="rId11"/>
              </p:custDataLst>
            </p:nvPr>
          </p:nvSpPr>
          <p:spPr>
            <a:xfrm>
              <a:off x="8600948" y="3842208"/>
              <a:ext cx="4512310" cy="583565"/>
            </a:xfrm>
            <a:prstGeom prst="rect">
              <a:avLst/>
            </a:prstGeom>
            <a:noFill/>
          </p:spPr>
          <p:txBody>
            <a:bodyPr vert="horz" wrap="square" rtlCol="0">
              <a:spAutoFit/>
            </a:bodyPr>
            <a:lstStyle/>
            <a:p>
              <a:pPr algn="ctr"/>
              <a:r>
                <a:rPr lang="en-US" altLang="zh-CN" sz="3200" b="1" dirty="0">
                  <a:gradFill>
                    <a:gsLst>
                      <a:gs pos="0">
                        <a:srgbClr val="044BC9"/>
                      </a:gs>
                      <a:gs pos="100000">
                        <a:srgbClr val="23A2E4"/>
                      </a:gs>
                    </a:gsLst>
                    <a:lin ang="0" scaled="0"/>
                  </a:gradFill>
                  <a:latin typeface="Aa黑体 (非商业使用)" panose="02010600010101010101" pitchFamily="2" charset="-122"/>
                  <a:ea typeface="Aa黑体 (非商业使用)" panose="02010600010101010101" pitchFamily="2" charset="-122"/>
                </a:rPr>
                <a:t>03.</a:t>
              </a:r>
              <a:r>
                <a:rPr lang="zh-CN" altLang="en-US" sz="3200" b="1" dirty="0">
                  <a:gradFill>
                    <a:gsLst>
                      <a:gs pos="0">
                        <a:srgbClr val="044BC9"/>
                      </a:gs>
                      <a:gs pos="100000">
                        <a:srgbClr val="23A2E4"/>
                      </a:gs>
                    </a:gsLst>
                    <a:lin ang="0" scaled="0"/>
                  </a:gradFill>
                  <a:latin typeface="Aa黑体 (非商业使用)" panose="02010600010101010101" pitchFamily="2" charset="-122"/>
                  <a:ea typeface="Aa黑体 (非商业使用)" panose="02010600010101010101" pitchFamily="2" charset="-122"/>
                </a:rPr>
                <a:t>生育对收入的反作用</a:t>
              </a:r>
              <a:endParaRPr lang="zh-CN" altLang="en-US" sz="3200" b="1" dirty="0">
                <a:gradFill>
                  <a:gsLst>
                    <a:gs pos="0">
                      <a:srgbClr val="044BC9"/>
                    </a:gs>
                    <a:gs pos="100000">
                      <a:srgbClr val="23A2E4"/>
                    </a:gs>
                  </a:gsLst>
                  <a:lin ang="0" scaled="0"/>
                </a:gradFill>
                <a:latin typeface="Aa黑体 (非商业使用)" panose="02010600010101010101" pitchFamily="2" charset="-122"/>
                <a:ea typeface="Aa黑体 (非商业使用)" panose="02010600010101010101" pitchFamily="2" charset="-122"/>
              </a:endParaRPr>
            </a:p>
          </p:txBody>
        </p:sp>
        <p:grpSp>
          <p:nvGrpSpPr>
            <p:cNvPr id="36" name="组合 35"/>
            <p:cNvGrpSpPr/>
            <p:nvPr/>
          </p:nvGrpSpPr>
          <p:grpSpPr>
            <a:xfrm>
              <a:off x="8385048" y="4051068"/>
              <a:ext cx="216018" cy="167054"/>
              <a:chOff x="1467073" y="4995308"/>
              <a:chExt cx="216018" cy="167054"/>
            </a:xfrm>
          </p:grpSpPr>
          <p:sp>
            <p:nvSpPr>
              <p:cNvPr id="37" name="等腰三角形 36"/>
              <p:cNvSpPr/>
              <p:nvPr>
                <p:custDataLst>
                  <p:tags r:id="rId12"/>
                </p:custDataLst>
              </p:nvPr>
            </p:nvSpPr>
            <p:spPr>
              <a:xfrm rot="5400000">
                <a:off x="1455552" y="5006829"/>
                <a:ext cx="167054" cy="144012"/>
              </a:xfrm>
              <a:prstGeom prst="triangle">
                <a:avLst/>
              </a:prstGeom>
              <a:solidFill>
                <a:srgbClr val="044BC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sp>
            <p:nvSpPr>
              <p:cNvPr id="38" name="等腰三角形 37"/>
              <p:cNvSpPr/>
              <p:nvPr>
                <p:custDataLst>
                  <p:tags r:id="rId13"/>
                </p:custDataLst>
              </p:nvPr>
            </p:nvSpPr>
            <p:spPr>
              <a:xfrm rot="5400000">
                <a:off x="1527558" y="5006829"/>
                <a:ext cx="167054" cy="144012"/>
              </a:xfrm>
              <a:prstGeom prst="triangle">
                <a:avLst/>
              </a:prstGeom>
              <a:noFill/>
              <a:ln>
                <a:solidFill>
                  <a:srgbClr val="044BC9"/>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grpSp>
      <p:grpSp>
        <p:nvGrpSpPr>
          <p:cNvPr id="6" name="组合 5"/>
          <p:cNvGrpSpPr/>
          <p:nvPr>
            <p:custDataLst>
              <p:tags r:id="rId14"/>
            </p:custDataLst>
          </p:nvPr>
        </p:nvGrpSpPr>
        <p:grpSpPr>
          <a:xfrm>
            <a:off x="3382545" y="4357124"/>
            <a:ext cx="3878580" cy="583565"/>
            <a:chOff x="796190" y="4894803"/>
            <a:chExt cx="3878580" cy="583565"/>
          </a:xfrm>
        </p:grpSpPr>
        <p:sp>
          <p:nvSpPr>
            <p:cNvPr id="24" name="文本框 23"/>
            <p:cNvSpPr txBox="1"/>
            <p:nvPr>
              <p:custDataLst>
                <p:tags r:id="rId15"/>
              </p:custDataLst>
            </p:nvPr>
          </p:nvSpPr>
          <p:spPr>
            <a:xfrm>
              <a:off x="796190" y="4894803"/>
              <a:ext cx="3878580" cy="583565"/>
            </a:xfrm>
            <a:prstGeom prst="rect">
              <a:avLst/>
            </a:prstGeom>
            <a:noFill/>
          </p:spPr>
          <p:txBody>
            <a:bodyPr vert="horz" wrap="square" rtlCol="0">
              <a:spAutoFit/>
            </a:bodyPr>
            <a:lstStyle/>
            <a:p>
              <a:pPr algn="ctr"/>
              <a:r>
                <a:rPr lang="en-US" altLang="zh-CN" sz="3200" b="1" dirty="0">
                  <a:gradFill>
                    <a:gsLst>
                      <a:gs pos="0">
                        <a:srgbClr val="044BC9"/>
                      </a:gs>
                      <a:gs pos="100000">
                        <a:srgbClr val="23A2E4"/>
                      </a:gs>
                    </a:gsLst>
                    <a:lin ang="0" scaled="0"/>
                  </a:gradFill>
                  <a:latin typeface="Aa黑体 (非商业使用)" panose="02010600010101010101" pitchFamily="2" charset="-122"/>
                  <a:ea typeface="Aa黑体 (非商业使用)" panose="02010600010101010101" pitchFamily="2" charset="-122"/>
                </a:rPr>
                <a:t>04.</a:t>
              </a:r>
              <a:r>
                <a:rPr lang="zh-CN" altLang="en-US" sz="3200" b="1" dirty="0">
                  <a:gradFill>
                    <a:gsLst>
                      <a:gs pos="0">
                        <a:srgbClr val="044BC9"/>
                      </a:gs>
                      <a:gs pos="100000">
                        <a:srgbClr val="23A2E4"/>
                      </a:gs>
                    </a:gsLst>
                    <a:lin ang="0" scaled="0"/>
                  </a:gradFill>
                  <a:latin typeface="Aa黑体 (非商业使用)" panose="02010600010101010101" pitchFamily="2" charset="-122"/>
                  <a:ea typeface="Aa黑体 (非商业使用)" panose="02010600010101010101" pitchFamily="2" charset="-122"/>
                </a:rPr>
                <a:t>相关政策举措</a:t>
              </a:r>
              <a:endParaRPr lang="zh-CN" altLang="en-US" sz="3200" b="1" dirty="0">
                <a:gradFill>
                  <a:gsLst>
                    <a:gs pos="0">
                      <a:srgbClr val="044BC9"/>
                    </a:gs>
                    <a:gs pos="100000">
                      <a:srgbClr val="23A2E4"/>
                    </a:gs>
                  </a:gsLst>
                  <a:lin ang="0" scaled="0"/>
                </a:gradFill>
                <a:latin typeface="Aa黑体 (非商业使用)" panose="02010600010101010101" pitchFamily="2" charset="-122"/>
                <a:ea typeface="Aa黑体 (非商业使用)" panose="02010600010101010101" pitchFamily="2" charset="-122"/>
              </a:endParaRPr>
            </a:p>
          </p:txBody>
        </p:sp>
        <p:grpSp>
          <p:nvGrpSpPr>
            <p:cNvPr id="39" name="组合 38"/>
            <p:cNvGrpSpPr/>
            <p:nvPr/>
          </p:nvGrpSpPr>
          <p:grpSpPr>
            <a:xfrm>
              <a:off x="869850" y="5103425"/>
              <a:ext cx="216018" cy="167054"/>
              <a:chOff x="1467073" y="4995308"/>
              <a:chExt cx="216018" cy="167054"/>
            </a:xfrm>
          </p:grpSpPr>
          <p:sp>
            <p:nvSpPr>
              <p:cNvPr id="40" name="等腰三角形 39"/>
              <p:cNvSpPr/>
              <p:nvPr>
                <p:custDataLst>
                  <p:tags r:id="rId16"/>
                </p:custDataLst>
              </p:nvPr>
            </p:nvSpPr>
            <p:spPr>
              <a:xfrm rot="5400000">
                <a:off x="1455552" y="5006829"/>
                <a:ext cx="167054" cy="144012"/>
              </a:xfrm>
              <a:prstGeom prst="triangle">
                <a:avLst/>
              </a:prstGeom>
              <a:solidFill>
                <a:srgbClr val="044BC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sp>
            <p:nvSpPr>
              <p:cNvPr id="41" name="等腰三角形 40"/>
              <p:cNvSpPr/>
              <p:nvPr>
                <p:custDataLst>
                  <p:tags r:id="rId17"/>
                </p:custDataLst>
              </p:nvPr>
            </p:nvSpPr>
            <p:spPr>
              <a:xfrm rot="5400000">
                <a:off x="1527558" y="5006829"/>
                <a:ext cx="167054" cy="144012"/>
              </a:xfrm>
              <a:prstGeom prst="triangle">
                <a:avLst/>
              </a:prstGeom>
              <a:noFill/>
              <a:ln>
                <a:solidFill>
                  <a:srgbClr val="044BC9"/>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ea"/>
                  <a:sym typeface="+mn-lt"/>
                </a:endParaRPr>
              </a:p>
            </p:txBody>
          </p:sp>
        </p:grpSp>
      </p:gr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4000">
        <p15:prstTrans prst="airplane"/>
      </p:transition>
    </mc:Choice>
    <mc:Fallback>
      <p:transition spd="slow" advTm="4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randombar(horizontal)">
                                      <p:cBhvr>
                                        <p:cTn id="7" dur="500"/>
                                        <p:tgtEl>
                                          <p:spTgt spid="18"/>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par>
                                <p:cTn id="14" presetID="2" presetClass="entr" presetSubtype="4" fill="hold" nodeType="withEffect">
                                  <p:stCondLst>
                                    <p:cond delay="0"/>
                                  </p:stCondLst>
                                  <p:childTnLst>
                                    <p:set>
                                      <p:cBhvr>
                                        <p:cTn id="15" dur="1" fill="hold">
                                          <p:stCondLst>
                                            <p:cond delay="0"/>
                                          </p:stCondLst>
                                        </p:cTn>
                                        <p:tgtEl>
                                          <p:spTgt spid="7"/>
                                        </p:tgtEl>
                                        <p:attrNameLst>
                                          <p:attrName>style.visibility</p:attrName>
                                        </p:attrNameLst>
                                      </p:cBhvr>
                                      <p:to>
                                        <p:strVal val="visible"/>
                                      </p:to>
                                    </p:set>
                                    <p:anim calcmode="lin" valueType="num">
                                      <p:cBhvr additive="base">
                                        <p:cTn id="16" dur="500" fill="hold"/>
                                        <p:tgtEl>
                                          <p:spTgt spid="7"/>
                                        </p:tgtEl>
                                        <p:attrNameLst>
                                          <p:attrName>ppt_x</p:attrName>
                                        </p:attrNameLst>
                                      </p:cBhvr>
                                      <p:tavLst>
                                        <p:tav tm="0">
                                          <p:val>
                                            <p:strVal val="#ppt_x"/>
                                          </p:val>
                                        </p:tav>
                                        <p:tav tm="100000">
                                          <p:val>
                                            <p:strVal val="#ppt_x"/>
                                          </p:val>
                                        </p:tav>
                                      </p:tavLst>
                                    </p:anim>
                                    <p:anim calcmode="lin" valueType="num">
                                      <p:cBhvr additive="base">
                                        <p:cTn id="17" dur="500" fill="hold"/>
                                        <p:tgtEl>
                                          <p:spTgt spid="7"/>
                                        </p:tgtEl>
                                        <p:attrNameLst>
                                          <p:attrName>ppt_y</p:attrName>
                                        </p:attrNameLst>
                                      </p:cBhvr>
                                      <p:tavLst>
                                        <p:tav tm="0">
                                          <p:val>
                                            <p:strVal val="1+#ppt_h/2"/>
                                          </p:val>
                                        </p:tav>
                                        <p:tav tm="100000">
                                          <p:val>
                                            <p:strVal val="#ppt_y"/>
                                          </p:val>
                                        </p:tav>
                                      </p:tavLst>
                                    </p:anim>
                                  </p:childTnLst>
                                </p:cTn>
                              </p:par>
                              <p:par>
                                <p:cTn id="18" presetID="2" presetClass="entr" presetSubtype="4" fill="hold" nodeType="withEffect">
                                  <p:stCondLst>
                                    <p:cond delay="0"/>
                                  </p:stCondLst>
                                  <p:childTnLst>
                                    <p:set>
                                      <p:cBhvr>
                                        <p:cTn id="19" dur="1" fill="hold">
                                          <p:stCondLst>
                                            <p:cond delay="0"/>
                                          </p:stCondLst>
                                        </p:cTn>
                                        <p:tgtEl>
                                          <p:spTgt spid="9"/>
                                        </p:tgtEl>
                                        <p:attrNameLst>
                                          <p:attrName>style.visibility</p:attrName>
                                        </p:attrNameLst>
                                      </p:cBhvr>
                                      <p:to>
                                        <p:strVal val="visible"/>
                                      </p:to>
                                    </p:set>
                                    <p:anim calcmode="lin" valueType="num">
                                      <p:cBhvr additive="base">
                                        <p:cTn id="20" dur="500" fill="hold"/>
                                        <p:tgtEl>
                                          <p:spTgt spid="9"/>
                                        </p:tgtEl>
                                        <p:attrNameLst>
                                          <p:attrName>ppt_x</p:attrName>
                                        </p:attrNameLst>
                                      </p:cBhvr>
                                      <p:tavLst>
                                        <p:tav tm="0">
                                          <p:val>
                                            <p:strVal val="#ppt_x"/>
                                          </p:val>
                                        </p:tav>
                                        <p:tav tm="100000">
                                          <p:val>
                                            <p:strVal val="#ppt_x"/>
                                          </p:val>
                                        </p:tav>
                                      </p:tavLst>
                                    </p:anim>
                                    <p:anim calcmode="lin" valueType="num">
                                      <p:cBhvr additive="base">
                                        <p:cTn id="21" dur="500" fill="hold"/>
                                        <p:tgtEl>
                                          <p:spTgt spid="9"/>
                                        </p:tgtEl>
                                        <p:attrNameLst>
                                          <p:attrName>ppt_y</p:attrName>
                                        </p:attrNameLst>
                                      </p:cBhvr>
                                      <p:tavLst>
                                        <p:tav tm="0">
                                          <p:val>
                                            <p:strVal val="1+#ppt_h/2"/>
                                          </p:val>
                                        </p:tav>
                                        <p:tav tm="100000">
                                          <p:val>
                                            <p:strVal val="#ppt_y"/>
                                          </p:val>
                                        </p:tav>
                                      </p:tavLst>
                                    </p:anim>
                                  </p:childTnLst>
                                </p:cTn>
                              </p:par>
                              <p:par>
                                <p:cTn id="22" presetID="2" presetClass="entr" presetSubtype="4" fill="hold" nodeType="withEffect">
                                  <p:stCondLst>
                                    <p:cond delay="0"/>
                                  </p:stCondLst>
                                  <p:childTnLst>
                                    <p:set>
                                      <p:cBhvr>
                                        <p:cTn id="23" dur="1" fill="hold">
                                          <p:stCondLst>
                                            <p:cond delay="0"/>
                                          </p:stCondLst>
                                        </p:cTn>
                                        <p:tgtEl>
                                          <p:spTgt spid="6"/>
                                        </p:tgtEl>
                                        <p:attrNameLst>
                                          <p:attrName>style.visibility</p:attrName>
                                        </p:attrNameLst>
                                      </p:cBhvr>
                                      <p:to>
                                        <p:strVal val="visible"/>
                                      </p:to>
                                    </p:set>
                                    <p:anim calcmode="lin" valueType="num">
                                      <p:cBhvr additive="base">
                                        <p:cTn id="24" dur="500" fill="hold"/>
                                        <p:tgtEl>
                                          <p:spTgt spid="6"/>
                                        </p:tgtEl>
                                        <p:attrNameLst>
                                          <p:attrName>ppt_x</p:attrName>
                                        </p:attrNameLst>
                                      </p:cBhvr>
                                      <p:tavLst>
                                        <p:tav tm="0">
                                          <p:val>
                                            <p:strVal val="#ppt_x"/>
                                          </p:val>
                                        </p:tav>
                                        <p:tav tm="100000">
                                          <p:val>
                                            <p:strVal val="#ppt_x"/>
                                          </p:val>
                                        </p:tav>
                                      </p:tavLst>
                                    </p:anim>
                                    <p:anim calcmode="lin" valueType="num">
                                      <p:cBhvr additive="base">
                                        <p:cTn id="25"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p:nvPr/>
        </p:nvGrpSpPr>
        <p:grpSpPr>
          <a:xfrm>
            <a:off x="0" y="2863105"/>
            <a:ext cx="12191998" cy="3994895"/>
            <a:chOff x="0" y="3619500"/>
            <a:chExt cx="12191998" cy="3238500"/>
          </a:xfrm>
        </p:grpSpPr>
        <p:pic>
          <p:nvPicPr>
            <p:cNvPr id="3" name="图片 2"/>
            <p:cNvPicPr>
              <a:picLocks noChangeAspect="1"/>
            </p:cNvPicPr>
            <p:nvPr/>
          </p:nvPicPr>
          <p:blipFill rotWithShape="1">
            <a:blip r:embed="rId1"/>
            <a:srcRect l="2986" r="2356"/>
            <a:stretch>
              <a:fillRect/>
            </a:stretch>
          </p:blipFill>
          <p:spPr>
            <a:xfrm>
              <a:off x="6095999" y="3619500"/>
              <a:ext cx="6095999" cy="3238500"/>
            </a:xfrm>
            <a:prstGeom prst="rect">
              <a:avLst/>
            </a:prstGeom>
          </p:spPr>
        </p:pic>
        <p:pic>
          <p:nvPicPr>
            <p:cNvPr id="10" name="图片 9"/>
            <p:cNvPicPr>
              <a:picLocks noChangeAspect="1"/>
            </p:cNvPicPr>
            <p:nvPr/>
          </p:nvPicPr>
          <p:blipFill rotWithShape="1">
            <a:blip r:embed="rId1"/>
            <a:srcRect l="2986" r="2356"/>
            <a:stretch>
              <a:fillRect/>
            </a:stretch>
          </p:blipFill>
          <p:spPr>
            <a:xfrm flipH="1">
              <a:off x="0" y="3619500"/>
              <a:ext cx="6095999" cy="3238500"/>
            </a:xfrm>
            <a:prstGeom prst="rect">
              <a:avLst/>
            </a:prstGeom>
          </p:spPr>
        </p:pic>
      </p:grpSp>
      <p:sp>
        <p:nvSpPr>
          <p:cNvPr id="16" name="文本框 15"/>
          <p:cNvSpPr txBox="1"/>
          <p:nvPr/>
        </p:nvSpPr>
        <p:spPr>
          <a:xfrm>
            <a:off x="1438910" y="2871470"/>
            <a:ext cx="9424670" cy="1445260"/>
          </a:xfrm>
          <a:prstGeom prst="rect">
            <a:avLst/>
          </a:prstGeom>
          <a:noFill/>
        </p:spPr>
        <p:txBody>
          <a:bodyPr wrap="square" rtlCol="0">
            <a:spAutoFit/>
          </a:bodyPr>
          <a:lstStyle/>
          <a:p>
            <a:pPr algn="ctr"/>
            <a:r>
              <a:rPr lang="zh-CN" altLang="en-US" sz="8800" b="1" dirty="0">
                <a:gradFill>
                  <a:gsLst>
                    <a:gs pos="0">
                      <a:srgbClr val="044BC9"/>
                    </a:gs>
                    <a:gs pos="100000">
                      <a:srgbClr val="23A2E4"/>
                    </a:gs>
                  </a:gsLst>
                  <a:lin ang="0" scaled="0"/>
                </a:gradFill>
                <a:latin typeface="Aa黑体 (非商业使用)" panose="02010600010101010101" pitchFamily="2" charset="-122"/>
                <a:ea typeface="Aa黑体 (非商业使用)" panose="02010600010101010101" pitchFamily="2" charset="-122"/>
                <a:sym typeface="+mn-ea"/>
              </a:rPr>
              <a:t>当前社会背景概况</a:t>
            </a:r>
            <a:endParaRPr lang="zh-CN" altLang="en-US" sz="8800" b="1" dirty="0">
              <a:ln w="12700">
                <a:noFill/>
              </a:ln>
              <a:gradFill>
                <a:gsLst>
                  <a:gs pos="0">
                    <a:srgbClr val="044BC9"/>
                  </a:gs>
                  <a:gs pos="100000">
                    <a:srgbClr val="23A2E4"/>
                  </a:gs>
                </a:gsLst>
                <a:lin ang="0" scaled="0"/>
              </a:gradFill>
              <a:latin typeface="Aa黑体 (非商业使用)" panose="02010600010101010101" pitchFamily="2" charset="-122"/>
              <a:ea typeface="Aa黑体 (非商业使用)" panose="02010600010101010101" pitchFamily="2" charset="-122"/>
              <a:sym typeface="思源黑体" panose="020B0500000000000000" pitchFamily="34" charset="-122"/>
            </a:endParaRPr>
          </a:p>
        </p:txBody>
      </p:sp>
      <p:grpSp>
        <p:nvGrpSpPr>
          <p:cNvPr id="22" name="组合 21"/>
          <p:cNvGrpSpPr/>
          <p:nvPr/>
        </p:nvGrpSpPr>
        <p:grpSpPr>
          <a:xfrm>
            <a:off x="4184571" y="4576559"/>
            <a:ext cx="3822856" cy="0"/>
            <a:chOff x="3746190" y="2146300"/>
            <a:chExt cx="3822856" cy="0"/>
          </a:xfrm>
        </p:grpSpPr>
        <p:cxnSp>
          <p:nvCxnSpPr>
            <p:cNvPr id="23" name="直接连接符 22"/>
            <p:cNvCxnSpPr/>
            <p:nvPr/>
          </p:nvCxnSpPr>
          <p:spPr>
            <a:xfrm>
              <a:off x="3746190" y="2146300"/>
              <a:ext cx="3822856" cy="0"/>
            </a:xfrm>
            <a:prstGeom prst="line">
              <a:avLst/>
            </a:prstGeom>
            <a:ln>
              <a:solidFill>
                <a:srgbClr val="044BC9"/>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a:off x="3746190" y="2146300"/>
              <a:ext cx="914710" cy="0"/>
            </a:xfrm>
            <a:prstGeom prst="line">
              <a:avLst/>
            </a:prstGeom>
            <a:ln w="57150">
              <a:solidFill>
                <a:srgbClr val="044BC9"/>
              </a:solidFill>
            </a:ln>
          </p:spPr>
          <p:style>
            <a:lnRef idx="1">
              <a:schemeClr val="accent1"/>
            </a:lnRef>
            <a:fillRef idx="0">
              <a:schemeClr val="accent1"/>
            </a:fillRef>
            <a:effectRef idx="0">
              <a:schemeClr val="accent1"/>
            </a:effectRef>
            <a:fontRef idx="minor">
              <a:schemeClr val="tx1"/>
            </a:fontRef>
          </p:style>
        </p:cxnSp>
      </p:grpSp>
      <p:sp>
        <p:nvSpPr>
          <p:cNvPr id="26" name="矩形 25"/>
          <p:cNvSpPr/>
          <p:nvPr/>
        </p:nvSpPr>
        <p:spPr>
          <a:xfrm>
            <a:off x="4375933" y="1795348"/>
            <a:ext cx="3405842" cy="769441"/>
          </a:xfrm>
          <a:prstGeom prst="rect">
            <a:avLst/>
          </a:prstGeom>
          <a:noFill/>
        </p:spPr>
        <p:txBody>
          <a:bodyPr wrap="square" rtlCol="0">
            <a:spAutoFit/>
          </a:bodyPr>
          <a:lstStyle/>
          <a:p>
            <a:pPr algn="ctr"/>
            <a:r>
              <a:rPr lang="en-US" altLang="zh-CN" sz="4400" b="1" dirty="0">
                <a:ln w="12700">
                  <a:noFill/>
                </a:ln>
                <a:gradFill>
                  <a:gsLst>
                    <a:gs pos="0">
                      <a:srgbClr val="044BC9"/>
                    </a:gs>
                    <a:gs pos="100000">
                      <a:srgbClr val="23A2E4"/>
                    </a:gs>
                  </a:gsLst>
                  <a:lin ang="5400000" scaled="0"/>
                </a:gradFill>
                <a:latin typeface="Aa黑体 (非商业使用)" panose="02010600010101010101" pitchFamily="2" charset="-122"/>
                <a:ea typeface="Aa黑体 (非商业使用)" panose="02010600010101010101" pitchFamily="2" charset="-122"/>
              </a:rPr>
              <a:t>PART 01</a:t>
            </a:r>
            <a:endParaRPr lang="zh-CN" altLang="en-US" sz="4400" b="1" dirty="0">
              <a:ln w="12700">
                <a:noFill/>
              </a:ln>
              <a:gradFill>
                <a:gsLst>
                  <a:gs pos="0">
                    <a:srgbClr val="044BC9"/>
                  </a:gs>
                  <a:gs pos="100000">
                    <a:srgbClr val="23A2E4"/>
                  </a:gs>
                </a:gsLst>
                <a:lin ang="5400000" scaled="0"/>
              </a:gradFill>
              <a:latin typeface="Aa黑体 (非商业使用)" panose="02010600010101010101" pitchFamily="2" charset="-122"/>
              <a:ea typeface="Aa黑体 (非商业使用)" panose="02010600010101010101" pitchFamily="2"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4000">
        <p15:prstTrans prst="airplane"/>
      </p:transition>
    </mc:Choice>
    <mc:Fallback>
      <p:transition spd="slow" advTm="4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randombar(horizontal)">
                                      <p:cBhvr>
                                        <p:cTn id="7" dur="500"/>
                                        <p:tgtEl>
                                          <p:spTgt spid="26"/>
                                        </p:tgtEl>
                                      </p:cBhvr>
                                    </p:animEffect>
                                  </p:childTnLst>
                                </p:cTn>
                              </p:par>
                            </p:childTnLst>
                          </p:cTn>
                        </p:par>
                      </p:childTnLst>
                    </p:cTn>
                  </p:par>
                  <p:par>
                    <p:cTn id="8" fill="hold">
                      <p:stCondLst>
                        <p:cond delay="indefinite"/>
                      </p:stCondLst>
                      <p:childTnLst>
                        <p:par>
                          <p:cTn id="9" fill="hold">
                            <p:stCondLst>
                              <p:cond delay="0"/>
                            </p:stCondLst>
                            <p:childTnLst>
                              <p:par>
                                <p:cTn id="10" presetID="41" presetClass="entr" presetSubtype="0" fill="hold" grpId="0" nodeType="clickEffect">
                                  <p:stCondLst>
                                    <p:cond delay="0"/>
                                  </p:stCondLst>
                                  <p:iterate type="lt">
                                    <p:tmPct val="10000"/>
                                  </p:iterate>
                                  <p:childTnLst>
                                    <p:set>
                                      <p:cBhvr>
                                        <p:cTn id="11" dur="1" fill="hold">
                                          <p:stCondLst>
                                            <p:cond delay="0"/>
                                          </p:stCondLst>
                                        </p:cTn>
                                        <p:tgtEl>
                                          <p:spTgt spid="16"/>
                                        </p:tgtEl>
                                        <p:attrNameLst>
                                          <p:attrName>style.visibility</p:attrName>
                                        </p:attrNameLst>
                                      </p:cBhvr>
                                      <p:to>
                                        <p:strVal val="visible"/>
                                      </p:to>
                                    </p:set>
                                    <p:anim calcmode="lin" valueType="num">
                                      <p:cBhvr>
                                        <p:cTn id="12" dur="500" fill="hold"/>
                                        <p:tgtEl>
                                          <p:spTgt spid="16"/>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16"/>
                                        </p:tgtEl>
                                        <p:attrNameLst>
                                          <p:attrName>ppt_y</p:attrName>
                                        </p:attrNameLst>
                                      </p:cBhvr>
                                      <p:tavLst>
                                        <p:tav tm="0">
                                          <p:val>
                                            <p:strVal val="#ppt_y"/>
                                          </p:val>
                                        </p:tav>
                                        <p:tav tm="100000">
                                          <p:val>
                                            <p:strVal val="#ppt_y"/>
                                          </p:val>
                                        </p:tav>
                                      </p:tavLst>
                                    </p:anim>
                                    <p:anim calcmode="lin" valueType="num">
                                      <p:cBhvr>
                                        <p:cTn id="14" dur="500" fill="hold"/>
                                        <p:tgtEl>
                                          <p:spTgt spid="16"/>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16"/>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16"/>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nodeType="clickEffect">
                                  <p:stCondLst>
                                    <p:cond delay="0"/>
                                  </p:stCondLst>
                                  <p:childTnLst>
                                    <p:set>
                                      <p:cBhvr>
                                        <p:cTn id="20" dur="1" fill="hold">
                                          <p:stCondLst>
                                            <p:cond delay="0"/>
                                          </p:stCondLst>
                                        </p:cTn>
                                        <p:tgtEl>
                                          <p:spTgt spid="22"/>
                                        </p:tgtEl>
                                        <p:attrNameLst>
                                          <p:attrName>style.visibility</p:attrName>
                                        </p:attrNameLst>
                                      </p:cBhvr>
                                      <p:to>
                                        <p:strVal val="visible"/>
                                      </p:to>
                                    </p:set>
                                    <p:animEffect transition="in" filter="wipe(left)">
                                      <p:cBhvr>
                                        <p:cTn id="21"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2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4"/>
          <p:cNvGrpSpPr/>
          <p:nvPr/>
        </p:nvGrpSpPr>
        <p:grpSpPr bwMode="auto">
          <a:xfrm>
            <a:off x="528023" y="429260"/>
            <a:ext cx="11120880" cy="318440"/>
            <a:chOff x="0" y="0"/>
            <a:chExt cx="7344815" cy="213386"/>
          </a:xfrm>
          <a:solidFill>
            <a:schemeClr val="tx1"/>
          </a:solidFill>
        </p:grpSpPr>
        <p:sp>
          <p:nvSpPr>
            <p:cNvPr id="8" name="Rectangle 61"/>
            <p:cNvSpPr>
              <a:spLocks noChangeArrowheads="1"/>
            </p:cNvSpPr>
            <p:nvPr/>
          </p:nvSpPr>
          <p:spPr bwMode="auto">
            <a:xfrm>
              <a:off x="0" y="0"/>
              <a:ext cx="7344815" cy="32031"/>
            </a:xfrm>
            <a:prstGeom prst="rect">
              <a:avLst/>
            </a:prstGeom>
            <a:solidFill>
              <a:srgbClr val="044BC9"/>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defRPr/>
              </a:pPr>
              <a:endParaRPr lang="zh-CN" altLang="zh-CN" sz="7600">
                <a:solidFill>
                  <a:srgbClr val="000000"/>
                </a:solidFill>
                <a:latin typeface="Microsoft JhengHei UI" panose="020B0604030504040204" pitchFamily="34" charset="-120"/>
                <a:ea typeface="微软雅黑" panose="020B0503020204020204" pitchFamily="34" charset="-122"/>
                <a:sym typeface="Microsoft JhengHei UI" panose="020B0604030504040204" pitchFamily="34" charset="-120"/>
              </a:endParaRPr>
            </a:p>
          </p:txBody>
        </p:sp>
        <p:sp>
          <p:nvSpPr>
            <p:cNvPr id="9" name="Flowchart: Merge 3"/>
            <p:cNvSpPr>
              <a:spLocks noChangeArrowheads="1"/>
            </p:cNvSpPr>
            <p:nvPr/>
          </p:nvSpPr>
          <p:spPr bwMode="auto">
            <a:xfrm>
              <a:off x="199435" y="21985"/>
              <a:ext cx="210541" cy="191401"/>
            </a:xfrm>
            <a:prstGeom prst="flowChartMerge">
              <a:avLst/>
            </a:prstGeom>
            <a:solidFill>
              <a:srgbClr val="044BC9"/>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defRPr/>
              </a:pPr>
              <a:endParaRPr lang="zh-CN" altLang="zh-CN" sz="7600">
                <a:solidFill>
                  <a:srgbClr val="000000"/>
                </a:solidFill>
                <a:latin typeface="Microsoft JhengHei UI" panose="020B0604030504040204" pitchFamily="34" charset="-120"/>
                <a:ea typeface="微软雅黑" panose="020B0503020204020204" pitchFamily="34" charset="-122"/>
                <a:sym typeface="Microsoft JhengHei UI" panose="020B0604030504040204" pitchFamily="34" charset="-120"/>
              </a:endParaRPr>
            </a:p>
          </p:txBody>
        </p:sp>
        <p:sp>
          <p:nvSpPr>
            <p:cNvPr id="10" name="Flowchart: Merge 64"/>
            <p:cNvSpPr>
              <a:spLocks noChangeArrowheads="1"/>
            </p:cNvSpPr>
            <p:nvPr/>
          </p:nvSpPr>
          <p:spPr bwMode="auto">
            <a:xfrm>
              <a:off x="2809071" y="21985"/>
              <a:ext cx="210541" cy="191401"/>
            </a:xfrm>
            <a:prstGeom prst="flowChartMerge">
              <a:avLst/>
            </a:prstGeom>
            <a:solidFill>
              <a:srgbClr val="044BC9"/>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defRPr/>
              </a:pPr>
              <a:endParaRPr lang="zh-CN" altLang="zh-CN" sz="7600">
                <a:solidFill>
                  <a:srgbClr val="000000"/>
                </a:solidFill>
                <a:latin typeface="Microsoft JhengHei UI" panose="020B0604030504040204" pitchFamily="34" charset="-120"/>
                <a:ea typeface="微软雅黑" panose="020B0503020204020204" pitchFamily="34" charset="-122"/>
                <a:sym typeface="Microsoft JhengHei UI" panose="020B0604030504040204" pitchFamily="34" charset="-120"/>
              </a:endParaRPr>
            </a:p>
          </p:txBody>
        </p:sp>
        <p:sp>
          <p:nvSpPr>
            <p:cNvPr id="11" name="Flowchart: Merge 65"/>
            <p:cNvSpPr>
              <a:spLocks noChangeArrowheads="1"/>
            </p:cNvSpPr>
            <p:nvPr/>
          </p:nvSpPr>
          <p:spPr bwMode="auto">
            <a:xfrm>
              <a:off x="5274869" y="21985"/>
              <a:ext cx="210541" cy="191401"/>
            </a:xfrm>
            <a:prstGeom prst="flowChartMerge">
              <a:avLst/>
            </a:prstGeom>
            <a:solidFill>
              <a:srgbClr val="044BC9"/>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defRPr/>
              </a:pPr>
              <a:endParaRPr lang="zh-CN" altLang="zh-CN" sz="7600">
                <a:solidFill>
                  <a:srgbClr val="000000"/>
                </a:solidFill>
                <a:latin typeface="Microsoft JhengHei UI" panose="020B0604030504040204" pitchFamily="34" charset="-120"/>
                <a:ea typeface="微软雅黑" panose="020B0503020204020204" pitchFamily="34" charset="-122"/>
                <a:sym typeface="Microsoft JhengHei UI" panose="020B0604030504040204" pitchFamily="34" charset="-120"/>
              </a:endParaRPr>
            </a:p>
          </p:txBody>
        </p:sp>
      </p:grpSp>
      <p:sp>
        <p:nvSpPr>
          <p:cNvPr id="27" name="Content Placeholder 2"/>
          <p:cNvSpPr txBox="1"/>
          <p:nvPr/>
        </p:nvSpPr>
        <p:spPr>
          <a:xfrm>
            <a:off x="779813" y="3942565"/>
            <a:ext cx="10951297" cy="1891665"/>
          </a:xfrm>
          <a:prstGeom prst="rect">
            <a:avLst/>
          </a:prstGeom>
        </p:spPr>
        <p:txBody>
          <a:bodyPr vert="horz" wrap="square" lIns="91440" tIns="45720" rIns="91440" bIns="45720" rtlCol="0">
            <a:sp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spcBef>
                <a:spcPts val="0"/>
              </a:spcBef>
              <a:buNone/>
            </a:pPr>
            <a:r>
              <a:rPr lang="zh-CN" altLang="en-US" sz="2400" b="1" dirty="0">
                <a:solidFill>
                  <a:schemeClr val="accent1">
                    <a:lumMod val="75000"/>
                  </a:schemeClr>
                </a:solidFill>
                <a:latin typeface="思源黑体 Light" panose="020B0300000000000000" pitchFamily="34" charset="-122"/>
                <a:ea typeface="思源黑体 Light" panose="020B0300000000000000" pitchFamily="34" charset="-122"/>
              </a:rPr>
              <a:t>中国家庭的现状</a:t>
            </a:r>
            <a:endParaRPr lang="zh-CN" altLang="en-US" dirty="0">
              <a:solidFill>
                <a:schemeClr val="tx1">
                  <a:lumMod val="75000"/>
                  <a:lumOff val="25000"/>
                </a:schemeClr>
              </a:solidFill>
              <a:latin typeface="思源黑体 Light" panose="020B0300000000000000" pitchFamily="34" charset="-122"/>
              <a:ea typeface="思源黑体 Light" panose="020B0300000000000000" pitchFamily="34" charset="-122"/>
            </a:endParaRPr>
          </a:p>
          <a:p>
            <a:pPr marL="0" indent="0">
              <a:lnSpc>
                <a:spcPct val="150000"/>
              </a:lnSpc>
              <a:spcBef>
                <a:spcPts val="0"/>
              </a:spcBef>
              <a:buNone/>
            </a:pPr>
            <a:r>
              <a:rPr lang="en-US" altLang="zh-CN" dirty="0">
                <a:solidFill>
                  <a:schemeClr val="tx1">
                    <a:lumMod val="75000"/>
                    <a:lumOff val="25000"/>
                  </a:schemeClr>
                </a:solidFill>
                <a:latin typeface="思源黑体 Light" panose="020B0300000000000000" pitchFamily="34" charset="-122"/>
                <a:ea typeface="思源黑体 Light" panose="020B0300000000000000" pitchFamily="34" charset="-122"/>
              </a:rPr>
              <a:t>  </a:t>
            </a:r>
            <a:r>
              <a:rPr lang="zh-CN" altLang="en-US" sz="1800" b="1" dirty="0">
                <a:solidFill>
                  <a:schemeClr val="tx1"/>
                </a:solidFill>
                <a:latin typeface="思源黑体 Light" panose="020B0300000000000000" pitchFamily="34" charset="-122"/>
                <a:ea typeface="思源黑体 Light" panose="020B0300000000000000" pitchFamily="34" charset="-122"/>
              </a:rPr>
              <a:t>中国家庭面临着收入与生育成本难以平衡的困境。以</a:t>
            </a:r>
            <a:r>
              <a:rPr lang="en-US" altLang="zh-CN" sz="1800" b="1" dirty="0">
                <a:solidFill>
                  <a:schemeClr val="tx1"/>
                </a:solidFill>
                <a:latin typeface="思源黑体 Light" panose="020B0300000000000000" pitchFamily="34" charset="-122"/>
                <a:ea typeface="思源黑体 Light" panose="020B0300000000000000" pitchFamily="34" charset="-122"/>
              </a:rPr>
              <a:t> 2023 </a:t>
            </a:r>
            <a:r>
              <a:rPr lang="zh-CN" altLang="en-US" sz="1800" b="1" dirty="0">
                <a:solidFill>
                  <a:schemeClr val="tx1"/>
                </a:solidFill>
                <a:latin typeface="思源黑体 Light" panose="020B0300000000000000" pitchFamily="34" charset="-122"/>
                <a:ea typeface="思源黑体 Light" panose="020B0300000000000000" pitchFamily="34" charset="-122"/>
              </a:rPr>
              <a:t>年数据为例，中国居民人均可支配收入为</a:t>
            </a:r>
            <a:r>
              <a:rPr lang="en-US" altLang="zh-CN" sz="1800" b="1" dirty="0">
                <a:solidFill>
                  <a:schemeClr val="tx1"/>
                </a:solidFill>
                <a:latin typeface="思源黑体 Light" panose="020B0300000000000000" pitchFamily="34" charset="-122"/>
                <a:ea typeface="思源黑体 Light" panose="020B0300000000000000" pitchFamily="34" charset="-122"/>
              </a:rPr>
              <a:t> 39,218 </a:t>
            </a:r>
            <a:r>
              <a:rPr lang="zh-CN" altLang="en-US" sz="1800" b="1" dirty="0">
                <a:solidFill>
                  <a:schemeClr val="tx1"/>
                </a:solidFill>
                <a:latin typeface="思源黑体 Light" panose="020B0300000000000000" pitchFamily="34" charset="-122"/>
                <a:ea typeface="思源黑体 Light" panose="020B0300000000000000" pitchFamily="34" charset="-122"/>
              </a:rPr>
              <a:t>元，对于普通家庭而言，诸如家政保姆等能够减轻家庭照料负担的服务费用往往难以承受。这种经济压力在很大程度上限制了家庭的生育意愿，使得许多家庭在考虑生育时踌躇不前。</a:t>
            </a:r>
            <a:endParaRPr lang="zh-CN" altLang="en-US" sz="1800" b="1" dirty="0">
              <a:solidFill>
                <a:schemeClr val="tx1"/>
              </a:solidFill>
              <a:latin typeface="思源黑体 Light" panose="020B0300000000000000" pitchFamily="34" charset="-122"/>
              <a:ea typeface="思源黑体 Light" panose="020B0300000000000000" pitchFamily="34" charset="-122"/>
            </a:endParaRPr>
          </a:p>
        </p:txBody>
      </p:sp>
      <p:sp>
        <p:nvSpPr>
          <p:cNvPr id="2" name="文本框 1"/>
          <p:cNvSpPr txBox="1"/>
          <p:nvPr/>
        </p:nvSpPr>
        <p:spPr>
          <a:xfrm>
            <a:off x="2207260" y="957580"/>
            <a:ext cx="9523730" cy="347345"/>
          </a:xfrm>
          <a:prstGeom prst="rect">
            <a:avLst/>
          </a:prstGeom>
        </p:spPr>
        <p:txBody>
          <a:bodyPr wrap="square">
            <a:spAutoFit/>
          </a:bodyPr>
          <a:p>
            <a:pPr marL="0" indent="933450" defTabSz="266700">
              <a:lnSpc>
                <a:spcPts val="2000"/>
              </a:lnSpc>
              <a:spcBef>
                <a:spcPct val="0"/>
              </a:spcBef>
              <a:spcAft>
                <a:spcPct val="0"/>
              </a:spcAft>
            </a:pPr>
            <a:r>
              <a:rPr lang="en-US" altLang="zh-CN" b="1">
                <a:latin typeface="宋体" panose="02010600030101010101" pitchFamily="2" charset="-122"/>
                <a:ea typeface="宋体" panose="02010600030101010101" pitchFamily="2" charset="-122"/>
              </a:rPr>
              <a:t>   2023</a:t>
            </a:r>
            <a:r>
              <a:rPr lang="zh-CN" altLang="en-US" b="1">
                <a:latin typeface="宋体" panose="02010600030101010101" pitchFamily="2" charset="-122"/>
                <a:ea typeface="宋体" panose="02010600030101010101" pitchFamily="2" charset="-122"/>
              </a:rPr>
              <a:t>年全国及分城乡居民人均可支配收入与增速</a:t>
            </a:r>
            <a:endParaRPr lang="zh-CN" altLang="en-US" b="1">
              <a:latin typeface="宋体" panose="02010600030101010101" pitchFamily="2" charset="-122"/>
              <a:ea typeface="宋体" panose="02010600030101010101" pitchFamily="2" charset="-122"/>
            </a:endParaRPr>
          </a:p>
        </p:txBody>
      </p:sp>
      <p:graphicFrame>
        <p:nvGraphicFramePr>
          <p:cNvPr id="3" name="表格 2"/>
          <p:cNvGraphicFramePr/>
          <p:nvPr/>
        </p:nvGraphicFramePr>
        <p:xfrm>
          <a:off x="3505835" y="1505903"/>
          <a:ext cx="5267960" cy="2286000"/>
        </p:xfrm>
        <a:graphic>
          <a:graphicData uri="http://schemas.openxmlformats.org/drawingml/2006/table">
            <a:tbl>
              <a:tblPr/>
              <a:tblGrid>
                <a:gridCol w="1038860"/>
                <a:gridCol w="1109980"/>
                <a:gridCol w="1109980"/>
                <a:gridCol w="1004570"/>
                <a:gridCol w="1004570"/>
              </a:tblGrid>
              <a:tr h="0">
                <a:tc>
                  <a:txBody>
                    <a:bodyPr/>
                    <a:p>
                      <a:pPr marL="0" indent="0">
                        <a:lnSpc>
                          <a:spcPts val="2000"/>
                        </a:lnSpc>
                        <a:spcBef>
                          <a:spcPct val="0"/>
                        </a:spcBef>
                        <a:spcAft>
                          <a:spcPct val="0"/>
                        </a:spcAft>
                      </a:pPr>
                      <a:r>
                        <a:rPr lang="zh-CN" sz="1800" b="1">
                          <a:latin typeface="宋体" panose="02010600030101010101" pitchFamily="2" charset="-122"/>
                          <a:ea typeface="宋体" panose="02010600030101010101" pitchFamily="2" charset="-122"/>
                        </a:rPr>
                        <a:t>居民类型</a:t>
                      </a:r>
                      <a:endParaRPr lang="zh-CN" sz="1800" b="1">
                        <a:latin typeface="宋体" panose="02010600030101010101" pitchFamily="2" charset="-122"/>
                        <a:ea typeface="宋体" panose="02010600030101010101" pitchFamily="2" charset="-122"/>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0" indent="0">
                        <a:lnSpc>
                          <a:spcPts val="2000"/>
                        </a:lnSpc>
                        <a:spcBef>
                          <a:spcPct val="0"/>
                        </a:spcBef>
                        <a:spcAft>
                          <a:spcPct val="0"/>
                        </a:spcAft>
                      </a:pPr>
                      <a:r>
                        <a:rPr lang="en-US" altLang="zh-CN" sz="1800" b="1">
                          <a:latin typeface="宋体" panose="02010600030101010101" pitchFamily="2" charset="-122"/>
                          <a:ea typeface="宋体" panose="02010600030101010101" pitchFamily="2" charset="-122"/>
                        </a:rPr>
                        <a:t>2022</a:t>
                      </a:r>
                      <a:r>
                        <a:rPr lang="zh-CN" altLang="en-US" sz="1800" b="1">
                          <a:latin typeface="宋体" panose="02010600030101010101" pitchFamily="2" charset="-122"/>
                          <a:ea typeface="宋体" panose="02010600030101010101" pitchFamily="2" charset="-122"/>
                        </a:rPr>
                        <a:t>年人均可支配收入（元）</a:t>
                      </a:r>
                      <a:endParaRPr lang="zh-CN" altLang="en-US" sz="1800" b="1">
                        <a:latin typeface="宋体" panose="02010600030101010101" pitchFamily="2" charset="-122"/>
                        <a:ea typeface="宋体" panose="02010600030101010101" pitchFamily="2" charset="-122"/>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0" indent="0">
                        <a:lnSpc>
                          <a:spcPts val="2000"/>
                        </a:lnSpc>
                        <a:spcBef>
                          <a:spcPct val="0"/>
                        </a:spcBef>
                        <a:spcAft>
                          <a:spcPct val="0"/>
                        </a:spcAft>
                      </a:pPr>
                      <a:r>
                        <a:rPr lang="en-US" altLang="zh-CN" sz="1800" b="1">
                          <a:latin typeface="宋体" panose="02010600030101010101" pitchFamily="2" charset="-122"/>
                          <a:ea typeface="宋体" panose="02010600030101010101" pitchFamily="2" charset="-122"/>
                        </a:rPr>
                        <a:t>2023</a:t>
                      </a:r>
                      <a:r>
                        <a:rPr lang="zh-CN" altLang="en-US" sz="1800" b="1">
                          <a:latin typeface="宋体" panose="02010600030101010101" pitchFamily="2" charset="-122"/>
                          <a:ea typeface="宋体" panose="02010600030101010101" pitchFamily="2" charset="-122"/>
                        </a:rPr>
                        <a:t>年人均可支配收入（元）</a:t>
                      </a:r>
                      <a:endParaRPr lang="zh-CN" altLang="en-US" sz="1800" b="1">
                        <a:latin typeface="宋体" panose="02010600030101010101" pitchFamily="2" charset="-122"/>
                        <a:ea typeface="宋体" panose="02010600030101010101" pitchFamily="2" charset="-122"/>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0" indent="0">
                        <a:lnSpc>
                          <a:spcPts val="2000"/>
                        </a:lnSpc>
                        <a:spcBef>
                          <a:spcPct val="0"/>
                        </a:spcBef>
                        <a:spcAft>
                          <a:spcPct val="0"/>
                        </a:spcAft>
                      </a:pPr>
                      <a:r>
                        <a:rPr lang="en-US" altLang="zh-CN" sz="1800" b="1">
                          <a:latin typeface="宋体" panose="02010600030101010101" pitchFamily="2" charset="-122"/>
                          <a:ea typeface="宋体" panose="02010600030101010101" pitchFamily="2" charset="-122"/>
                        </a:rPr>
                        <a:t>2023</a:t>
                      </a:r>
                      <a:r>
                        <a:rPr lang="zh-CN" altLang="en-US" sz="1800" b="1">
                          <a:latin typeface="宋体" panose="02010600030101010101" pitchFamily="2" charset="-122"/>
                          <a:ea typeface="宋体" panose="02010600030101010101" pitchFamily="2" charset="-122"/>
                        </a:rPr>
                        <a:t>年名义增速（</a:t>
                      </a:r>
                      <a:r>
                        <a:rPr lang="en-US" altLang="zh-CN" sz="1800" b="1">
                          <a:latin typeface="宋体" panose="02010600030101010101" pitchFamily="2" charset="-122"/>
                          <a:ea typeface="宋体" panose="02010600030101010101" pitchFamily="2" charset="-122"/>
                        </a:rPr>
                        <a:t>%</a:t>
                      </a:r>
                      <a:r>
                        <a:rPr lang="zh-CN" altLang="en-US" sz="1800" b="1">
                          <a:latin typeface="宋体" panose="02010600030101010101" pitchFamily="2" charset="-122"/>
                          <a:ea typeface="宋体" panose="02010600030101010101" pitchFamily="2" charset="-122"/>
                        </a:rPr>
                        <a:t>）</a:t>
                      </a:r>
                      <a:endParaRPr lang="zh-CN" altLang="en-US" sz="1800" b="1">
                        <a:latin typeface="宋体" panose="02010600030101010101" pitchFamily="2" charset="-122"/>
                        <a:ea typeface="宋体" panose="02010600030101010101" pitchFamily="2" charset="-122"/>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0" indent="0">
                        <a:lnSpc>
                          <a:spcPts val="2000"/>
                        </a:lnSpc>
                        <a:spcBef>
                          <a:spcPct val="0"/>
                        </a:spcBef>
                        <a:spcAft>
                          <a:spcPct val="0"/>
                        </a:spcAft>
                      </a:pPr>
                      <a:r>
                        <a:rPr lang="en-US" altLang="zh-CN" sz="1800" b="1">
                          <a:latin typeface="宋体" panose="02010600030101010101" pitchFamily="2" charset="-122"/>
                          <a:ea typeface="宋体" panose="02010600030101010101" pitchFamily="2" charset="-122"/>
                        </a:rPr>
                        <a:t>2023</a:t>
                      </a:r>
                      <a:r>
                        <a:rPr lang="zh-CN" altLang="en-US" sz="1800" b="1">
                          <a:latin typeface="宋体" panose="02010600030101010101" pitchFamily="2" charset="-122"/>
                          <a:ea typeface="宋体" panose="02010600030101010101" pitchFamily="2" charset="-122"/>
                        </a:rPr>
                        <a:t>年实际增速（</a:t>
                      </a:r>
                      <a:r>
                        <a:rPr lang="en-US" altLang="zh-CN" sz="1800" b="1">
                          <a:latin typeface="宋体" panose="02010600030101010101" pitchFamily="2" charset="-122"/>
                          <a:ea typeface="宋体" panose="02010600030101010101" pitchFamily="2" charset="-122"/>
                        </a:rPr>
                        <a:t>%</a:t>
                      </a:r>
                      <a:r>
                        <a:rPr lang="zh-CN" altLang="en-US" sz="1800" b="1">
                          <a:latin typeface="宋体" panose="02010600030101010101" pitchFamily="2" charset="-122"/>
                          <a:ea typeface="宋体" panose="02010600030101010101" pitchFamily="2" charset="-122"/>
                        </a:rPr>
                        <a:t>）</a:t>
                      </a:r>
                      <a:endParaRPr lang="zh-CN" altLang="en-US" sz="1800" b="1">
                        <a:latin typeface="宋体" panose="02010600030101010101" pitchFamily="2" charset="-122"/>
                        <a:ea typeface="宋体" panose="02010600030101010101" pitchFamily="2" charset="-122"/>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r h="0">
                <a:tc>
                  <a:txBody>
                    <a:bodyPr/>
                    <a:p>
                      <a:pPr marL="0" indent="0">
                        <a:lnSpc>
                          <a:spcPts val="2000"/>
                        </a:lnSpc>
                        <a:spcBef>
                          <a:spcPct val="0"/>
                        </a:spcBef>
                        <a:spcAft>
                          <a:spcPct val="0"/>
                        </a:spcAft>
                      </a:pPr>
                      <a:r>
                        <a:rPr lang="zh-CN" sz="1800" b="1">
                          <a:latin typeface="宋体" panose="02010600030101010101" pitchFamily="2" charset="-122"/>
                          <a:ea typeface="宋体" panose="02010600030101010101" pitchFamily="2" charset="-122"/>
                        </a:rPr>
                        <a:t>全国居民</a:t>
                      </a:r>
                      <a:endParaRPr lang="zh-CN" sz="1800" b="1">
                        <a:latin typeface="宋体" panose="02010600030101010101" pitchFamily="2" charset="-122"/>
                        <a:ea typeface="宋体" panose="02010600030101010101" pitchFamily="2" charset="-122"/>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0" indent="0">
                        <a:lnSpc>
                          <a:spcPts val="2000"/>
                        </a:lnSpc>
                        <a:spcBef>
                          <a:spcPct val="0"/>
                        </a:spcBef>
                        <a:spcAft>
                          <a:spcPct val="0"/>
                        </a:spcAft>
                      </a:pPr>
                      <a:r>
                        <a:rPr lang="en-US" altLang="zh-CN" sz="1800" b="1">
                          <a:latin typeface="宋体" panose="02010600030101010101" pitchFamily="2" charset="-122"/>
                          <a:ea typeface="宋体" panose="02010600030101010101" pitchFamily="2" charset="-122"/>
                        </a:rPr>
                        <a:t>36883</a:t>
                      </a:r>
                      <a:endParaRPr lang="en-US" altLang="zh-CN" sz="1800" b="1">
                        <a:latin typeface="宋体" panose="02010600030101010101" pitchFamily="2" charset="-122"/>
                        <a:ea typeface="宋体" panose="02010600030101010101" pitchFamily="2" charset="-122"/>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0" indent="0">
                        <a:lnSpc>
                          <a:spcPts val="2000"/>
                        </a:lnSpc>
                        <a:spcBef>
                          <a:spcPct val="0"/>
                        </a:spcBef>
                        <a:spcAft>
                          <a:spcPct val="0"/>
                        </a:spcAft>
                      </a:pPr>
                      <a:r>
                        <a:rPr lang="en-US" altLang="zh-CN" sz="1800" b="1">
                          <a:latin typeface="宋体" panose="02010600030101010101" pitchFamily="2" charset="-122"/>
                          <a:ea typeface="宋体" panose="02010600030101010101" pitchFamily="2" charset="-122"/>
                        </a:rPr>
                        <a:t>39218</a:t>
                      </a:r>
                      <a:endParaRPr lang="en-US" altLang="zh-CN" sz="1800" b="1">
                        <a:latin typeface="宋体" panose="02010600030101010101" pitchFamily="2" charset="-122"/>
                        <a:ea typeface="宋体" panose="02010600030101010101" pitchFamily="2" charset="-122"/>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0" indent="0">
                        <a:lnSpc>
                          <a:spcPts val="2000"/>
                        </a:lnSpc>
                        <a:spcBef>
                          <a:spcPct val="0"/>
                        </a:spcBef>
                        <a:spcAft>
                          <a:spcPct val="0"/>
                        </a:spcAft>
                      </a:pPr>
                      <a:r>
                        <a:rPr lang="en-US" altLang="zh-CN" sz="1800" b="1">
                          <a:latin typeface="宋体" panose="02010600030101010101" pitchFamily="2" charset="-122"/>
                          <a:ea typeface="宋体" panose="02010600030101010101" pitchFamily="2" charset="-122"/>
                        </a:rPr>
                        <a:t>6.3</a:t>
                      </a:r>
                      <a:endParaRPr lang="en-US" altLang="zh-CN" sz="1800" b="1">
                        <a:latin typeface="宋体" panose="02010600030101010101" pitchFamily="2" charset="-122"/>
                        <a:ea typeface="宋体" panose="02010600030101010101" pitchFamily="2" charset="-122"/>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0" indent="0">
                        <a:lnSpc>
                          <a:spcPts val="2000"/>
                        </a:lnSpc>
                        <a:spcBef>
                          <a:spcPct val="0"/>
                        </a:spcBef>
                        <a:spcAft>
                          <a:spcPct val="0"/>
                        </a:spcAft>
                      </a:pPr>
                      <a:r>
                        <a:rPr lang="en-US" altLang="zh-CN" sz="1800" b="1">
                          <a:latin typeface="宋体" panose="02010600030101010101" pitchFamily="2" charset="-122"/>
                          <a:ea typeface="宋体" panose="02010600030101010101" pitchFamily="2" charset="-122"/>
                        </a:rPr>
                        <a:t>6.1</a:t>
                      </a:r>
                      <a:endParaRPr lang="en-US" altLang="zh-CN" sz="1800" b="1">
                        <a:latin typeface="宋体" panose="02010600030101010101" pitchFamily="2" charset="-122"/>
                        <a:ea typeface="宋体" panose="02010600030101010101" pitchFamily="2" charset="-122"/>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r h="0">
                <a:tc>
                  <a:txBody>
                    <a:bodyPr/>
                    <a:p>
                      <a:pPr marL="0" indent="0">
                        <a:lnSpc>
                          <a:spcPts val="2000"/>
                        </a:lnSpc>
                        <a:spcBef>
                          <a:spcPct val="0"/>
                        </a:spcBef>
                        <a:spcAft>
                          <a:spcPct val="0"/>
                        </a:spcAft>
                      </a:pPr>
                      <a:r>
                        <a:rPr lang="zh-CN" sz="1800" b="1">
                          <a:latin typeface="宋体" panose="02010600030101010101" pitchFamily="2" charset="-122"/>
                          <a:ea typeface="宋体" panose="02010600030101010101" pitchFamily="2" charset="-122"/>
                        </a:rPr>
                        <a:t>城镇居民</a:t>
                      </a:r>
                      <a:endParaRPr lang="zh-CN" sz="1800" b="1">
                        <a:latin typeface="宋体" panose="02010600030101010101" pitchFamily="2" charset="-122"/>
                        <a:ea typeface="宋体" panose="02010600030101010101" pitchFamily="2" charset="-122"/>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0" indent="0">
                        <a:lnSpc>
                          <a:spcPts val="2000"/>
                        </a:lnSpc>
                        <a:spcBef>
                          <a:spcPct val="0"/>
                        </a:spcBef>
                        <a:spcAft>
                          <a:spcPct val="0"/>
                        </a:spcAft>
                      </a:pPr>
                      <a:r>
                        <a:rPr lang="en-US" altLang="zh-CN" sz="1800" b="1">
                          <a:latin typeface="宋体" panose="02010600030101010101" pitchFamily="2" charset="-122"/>
                          <a:ea typeface="宋体" panose="02010600030101010101" pitchFamily="2" charset="-122"/>
                        </a:rPr>
                        <a:t>49283</a:t>
                      </a:r>
                      <a:endParaRPr lang="en-US" altLang="zh-CN" sz="1800" b="1">
                        <a:latin typeface="宋体" panose="02010600030101010101" pitchFamily="2" charset="-122"/>
                        <a:ea typeface="宋体" panose="02010600030101010101" pitchFamily="2" charset="-122"/>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0" indent="0">
                        <a:lnSpc>
                          <a:spcPts val="2000"/>
                        </a:lnSpc>
                        <a:spcBef>
                          <a:spcPct val="0"/>
                        </a:spcBef>
                        <a:spcAft>
                          <a:spcPct val="0"/>
                        </a:spcAft>
                      </a:pPr>
                      <a:r>
                        <a:rPr lang="en-US" altLang="zh-CN" sz="1800" b="1">
                          <a:latin typeface="宋体" panose="02010600030101010101" pitchFamily="2" charset="-122"/>
                          <a:ea typeface="宋体" panose="02010600030101010101" pitchFamily="2" charset="-122"/>
                        </a:rPr>
                        <a:t>51821</a:t>
                      </a:r>
                      <a:endParaRPr lang="en-US" altLang="zh-CN" sz="1800" b="1">
                        <a:latin typeface="宋体" panose="02010600030101010101" pitchFamily="2" charset="-122"/>
                        <a:ea typeface="宋体" panose="02010600030101010101" pitchFamily="2" charset="-122"/>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0" indent="0">
                        <a:lnSpc>
                          <a:spcPts val="2000"/>
                        </a:lnSpc>
                        <a:spcBef>
                          <a:spcPct val="0"/>
                        </a:spcBef>
                        <a:spcAft>
                          <a:spcPct val="0"/>
                        </a:spcAft>
                      </a:pPr>
                      <a:r>
                        <a:rPr lang="en-US" altLang="zh-CN" sz="1800" b="1">
                          <a:latin typeface="宋体" panose="02010600030101010101" pitchFamily="2" charset="-122"/>
                          <a:ea typeface="宋体" panose="02010600030101010101" pitchFamily="2" charset="-122"/>
                        </a:rPr>
                        <a:t>5.1</a:t>
                      </a:r>
                      <a:endParaRPr lang="en-US" altLang="zh-CN" sz="1800" b="1">
                        <a:latin typeface="宋体" panose="02010600030101010101" pitchFamily="2" charset="-122"/>
                        <a:ea typeface="宋体" panose="02010600030101010101" pitchFamily="2" charset="-122"/>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0" indent="0">
                        <a:lnSpc>
                          <a:spcPts val="2000"/>
                        </a:lnSpc>
                        <a:spcBef>
                          <a:spcPct val="0"/>
                        </a:spcBef>
                        <a:spcAft>
                          <a:spcPct val="0"/>
                        </a:spcAft>
                      </a:pPr>
                      <a:r>
                        <a:rPr lang="en-US" altLang="zh-CN" sz="1800" b="1">
                          <a:latin typeface="宋体" panose="02010600030101010101" pitchFamily="2" charset="-122"/>
                          <a:ea typeface="宋体" panose="02010600030101010101" pitchFamily="2" charset="-122"/>
                        </a:rPr>
                        <a:t>4.8</a:t>
                      </a:r>
                      <a:endParaRPr lang="en-US" altLang="zh-CN" sz="1800" b="1">
                        <a:latin typeface="宋体" panose="02010600030101010101" pitchFamily="2" charset="-122"/>
                        <a:ea typeface="宋体" panose="02010600030101010101" pitchFamily="2" charset="-122"/>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r h="0">
                <a:tc>
                  <a:txBody>
                    <a:bodyPr/>
                    <a:p>
                      <a:pPr marL="0" indent="0">
                        <a:lnSpc>
                          <a:spcPts val="2000"/>
                        </a:lnSpc>
                        <a:spcBef>
                          <a:spcPct val="0"/>
                        </a:spcBef>
                        <a:spcAft>
                          <a:spcPct val="0"/>
                        </a:spcAft>
                      </a:pPr>
                      <a:r>
                        <a:rPr lang="zh-CN" sz="1800" b="1">
                          <a:latin typeface="宋体" panose="02010600030101010101" pitchFamily="2" charset="-122"/>
                          <a:ea typeface="宋体" panose="02010600030101010101" pitchFamily="2" charset="-122"/>
                        </a:rPr>
                        <a:t>农村居民</a:t>
                      </a:r>
                      <a:endParaRPr lang="zh-CN" sz="1800" b="1">
                        <a:latin typeface="宋体" panose="02010600030101010101" pitchFamily="2" charset="-122"/>
                        <a:ea typeface="宋体" panose="02010600030101010101" pitchFamily="2" charset="-122"/>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0" indent="0">
                        <a:lnSpc>
                          <a:spcPts val="2000"/>
                        </a:lnSpc>
                        <a:spcBef>
                          <a:spcPct val="0"/>
                        </a:spcBef>
                        <a:spcAft>
                          <a:spcPct val="0"/>
                        </a:spcAft>
                      </a:pPr>
                      <a:r>
                        <a:rPr lang="en-US" altLang="zh-CN" sz="1800" b="1">
                          <a:latin typeface="宋体" panose="02010600030101010101" pitchFamily="2" charset="-122"/>
                          <a:ea typeface="宋体" panose="02010600030101010101" pitchFamily="2" charset="-122"/>
                        </a:rPr>
                        <a:t>20133</a:t>
                      </a:r>
                      <a:endParaRPr lang="en-US" altLang="zh-CN" sz="1800" b="1">
                        <a:latin typeface="宋体" panose="02010600030101010101" pitchFamily="2" charset="-122"/>
                        <a:ea typeface="宋体" panose="02010600030101010101" pitchFamily="2" charset="-122"/>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0" indent="0">
                        <a:lnSpc>
                          <a:spcPts val="2000"/>
                        </a:lnSpc>
                        <a:spcBef>
                          <a:spcPct val="0"/>
                        </a:spcBef>
                        <a:spcAft>
                          <a:spcPct val="0"/>
                        </a:spcAft>
                      </a:pPr>
                      <a:r>
                        <a:rPr lang="en-US" altLang="zh-CN" sz="1800" b="1">
                          <a:latin typeface="宋体" panose="02010600030101010101" pitchFamily="2" charset="-122"/>
                          <a:ea typeface="宋体" panose="02010600030101010101" pitchFamily="2" charset="-122"/>
                        </a:rPr>
                        <a:t>21691</a:t>
                      </a:r>
                      <a:endParaRPr lang="en-US" altLang="zh-CN" sz="1800" b="1">
                        <a:latin typeface="宋体" panose="02010600030101010101" pitchFamily="2" charset="-122"/>
                        <a:ea typeface="宋体" panose="02010600030101010101" pitchFamily="2" charset="-122"/>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0" indent="0">
                        <a:lnSpc>
                          <a:spcPts val="2000"/>
                        </a:lnSpc>
                        <a:spcBef>
                          <a:spcPct val="0"/>
                        </a:spcBef>
                        <a:spcAft>
                          <a:spcPct val="0"/>
                        </a:spcAft>
                      </a:pPr>
                      <a:r>
                        <a:rPr lang="en-US" altLang="zh-CN" sz="1800" b="1">
                          <a:latin typeface="宋体" panose="02010600030101010101" pitchFamily="2" charset="-122"/>
                          <a:ea typeface="宋体" panose="02010600030101010101" pitchFamily="2" charset="-122"/>
                        </a:rPr>
                        <a:t>7.7</a:t>
                      </a:r>
                      <a:endParaRPr lang="en-US" altLang="zh-CN" sz="1800" b="1">
                        <a:latin typeface="宋体" panose="02010600030101010101" pitchFamily="2" charset="-122"/>
                        <a:ea typeface="宋体" panose="02010600030101010101" pitchFamily="2" charset="-122"/>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a:txBody>
                    <a:bodyPr/>
                    <a:p>
                      <a:pPr marL="0" indent="0">
                        <a:lnSpc>
                          <a:spcPts val="2000"/>
                        </a:lnSpc>
                        <a:spcBef>
                          <a:spcPct val="0"/>
                        </a:spcBef>
                        <a:spcAft>
                          <a:spcPct val="0"/>
                        </a:spcAft>
                      </a:pPr>
                      <a:r>
                        <a:rPr lang="en-US" altLang="zh-CN" sz="1800" b="1">
                          <a:latin typeface="宋体" panose="02010600030101010101" pitchFamily="2" charset="-122"/>
                          <a:ea typeface="宋体" panose="02010600030101010101" pitchFamily="2" charset="-122"/>
                        </a:rPr>
                        <a:t>7.6</a:t>
                      </a:r>
                      <a:endParaRPr lang="en-US" altLang="zh-CN" sz="1800" b="1">
                        <a:latin typeface="宋体" panose="02010600030101010101" pitchFamily="2" charset="-122"/>
                        <a:ea typeface="宋体" panose="02010600030101010101" pitchFamily="2" charset="-122"/>
                      </a:endParaRPr>
                    </a:p>
                  </a:txBody>
                  <a:tcPr marL="68580" marR="68580" marT="0" marB="0" anchor="t" anchorCtr="0">
                    <a:lnL w="6350" cap="flat" cmpd="sng">
                      <a:solidFill>
                        <a:srgbClr val="000008"/>
                      </a:solidFill>
                      <a:prstDash val="solid"/>
                      <a:headEnd type="none" w="med" len="med"/>
                      <a:tailEnd type="none" w="med" len="med"/>
                    </a:lnL>
                    <a:lnR w="6350"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r>
            </a:tbl>
          </a:graphicData>
        </a:graphic>
      </p:graphicFrame>
    </p:spTree>
  </p:cSld>
  <p:clrMapOvr>
    <a:masterClrMapping/>
  </p:clrMapOvr>
  <p:transition spd="slow" advTm="4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additive="base">
                                        <p:cTn id="7" dur="500" fill="hold"/>
                                        <p:tgtEl>
                                          <p:spTgt spid="27"/>
                                        </p:tgtEl>
                                        <p:attrNameLst>
                                          <p:attrName>ppt_x</p:attrName>
                                        </p:attrNameLst>
                                      </p:cBhvr>
                                      <p:tavLst>
                                        <p:tav tm="0">
                                          <p:val>
                                            <p:strVal val="0-#ppt_w/2"/>
                                          </p:val>
                                        </p:tav>
                                        <p:tav tm="100000">
                                          <p:val>
                                            <p:strVal val="#ppt_x"/>
                                          </p:val>
                                        </p:tav>
                                      </p:tavLst>
                                    </p:anim>
                                    <p:anim calcmode="lin" valueType="num">
                                      <p:cBhvr additive="base">
                                        <p:cTn id="8" dur="500" fill="hold"/>
                                        <p:tgtEl>
                                          <p:spTgt spid="27"/>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0-#ppt_w/2"/>
                                          </p:val>
                                        </p:tav>
                                        <p:tav tm="100000">
                                          <p:val>
                                            <p:strVal val="#ppt_x"/>
                                          </p:val>
                                        </p:tav>
                                      </p:tavLst>
                                    </p:anim>
                                    <p:anim calcmode="lin" valueType="num">
                                      <p:cBhvr additive="base">
                                        <p:cTn id="12"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p:nvPr/>
        </p:nvGrpSpPr>
        <p:grpSpPr>
          <a:xfrm>
            <a:off x="0" y="2863105"/>
            <a:ext cx="12191998" cy="3994895"/>
            <a:chOff x="0" y="3619500"/>
            <a:chExt cx="12191998" cy="3238500"/>
          </a:xfrm>
        </p:grpSpPr>
        <p:pic>
          <p:nvPicPr>
            <p:cNvPr id="3" name="图片 2"/>
            <p:cNvPicPr>
              <a:picLocks noChangeAspect="1"/>
            </p:cNvPicPr>
            <p:nvPr/>
          </p:nvPicPr>
          <p:blipFill rotWithShape="1">
            <a:blip r:embed="rId1"/>
            <a:srcRect l="2986" r="2356"/>
            <a:stretch>
              <a:fillRect/>
            </a:stretch>
          </p:blipFill>
          <p:spPr>
            <a:xfrm>
              <a:off x="6095999" y="3619500"/>
              <a:ext cx="6095999" cy="3238500"/>
            </a:xfrm>
            <a:prstGeom prst="rect">
              <a:avLst/>
            </a:prstGeom>
          </p:spPr>
        </p:pic>
        <p:pic>
          <p:nvPicPr>
            <p:cNvPr id="10" name="图片 9"/>
            <p:cNvPicPr>
              <a:picLocks noChangeAspect="1"/>
            </p:cNvPicPr>
            <p:nvPr/>
          </p:nvPicPr>
          <p:blipFill rotWithShape="1">
            <a:blip r:embed="rId1"/>
            <a:srcRect l="2986" r="2356"/>
            <a:stretch>
              <a:fillRect/>
            </a:stretch>
          </p:blipFill>
          <p:spPr>
            <a:xfrm flipH="1">
              <a:off x="0" y="3619500"/>
              <a:ext cx="6095999" cy="3238500"/>
            </a:xfrm>
            <a:prstGeom prst="rect">
              <a:avLst/>
            </a:prstGeom>
          </p:spPr>
        </p:pic>
      </p:grpSp>
      <p:sp>
        <p:nvSpPr>
          <p:cNvPr id="16" name="文本框 15"/>
          <p:cNvSpPr txBox="1"/>
          <p:nvPr/>
        </p:nvSpPr>
        <p:spPr>
          <a:xfrm>
            <a:off x="748030" y="2863215"/>
            <a:ext cx="11249025" cy="1616710"/>
          </a:xfrm>
          <a:prstGeom prst="rect">
            <a:avLst/>
          </a:prstGeom>
          <a:noFill/>
        </p:spPr>
        <p:txBody>
          <a:bodyPr wrap="square" rtlCol="0">
            <a:noAutofit/>
          </a:bodyPr>
          <a:lstStyle/>
          <a:p>
            <a:pPr algn="ctr"/>
            <a:r>
              <a:rPr lang="zh-CN" altLang="en-US" sz="8000" b="1" dirty="0">
                <a:gradFill>
                  <a:gsLst>
                    <a:gs pos="0">
                      <a:srgbClr val="044BC9"/>
                    </a:gs>
                    <a:gs pos="100000">
                      <a:srgbClr val="23A2E4"/>
                    </a:gs>
                  </a:gsLst>
                  <a:lin ang="0" scaled="0"/>
                </a:gradFill>
                <a:latin typeface="Aa黑体 (非商业使用)" panose="02010600010101010101" pitchFamily="2" charset="-122"/>
                <a:ea typeface="Aa黑体 (非商业使用)" panose="02010600010101010101" pitchFamily="2" charset="-122"/>
                <a:sym typeface="+mn-ea"/>
              </a:rPr>
              <a:t>收入对生育意愿的影响</a:t>
            </a:r>
            <a:endParaRPr lang="zh-CN" altLang="en-US" sz="8000" b="1" dirty="0">
              <a:ln w="12700">
                <a:noFill/>
              </a:ln>
              <a:gradFill>
                <a:gsLst>
                  <a:gs pos="0">
                    <a:srgbClr val="044BC9"/>
                  </a:gs>
                  <a:gs pos="100000">
                    <a:srgbClr val="23A2E4"/>
                  </a:gs>
                </a:gsLst>
                <a:lin ang="0" scaled="0"/>
              </a:gradFill>
              <a:latin typeface="Aa黑体 (非商业使用)" panose="02010600010101010101" pitchFamily="2" charset="-122"/>
              <a:ea typeface="Aa黑体 (非商业使用)" panose="02010600010101010101" pitchFamily="2" charset="-122"/>
              <a:sym typeface="思源黑体" panose="020B0500000000000000" pitchFamily="34" charset="-122"/>
            </a:endParaRPr>
          </a:p>
        </p:txBody>
      </p:sp>
      <p:grpSp>
        <p:nvGrpSpPr>
          <p:cNvPr id="22" name="组合 21"/>
          <p:cNvGrpSpPr/>
          <p:nvPr/>
        </p:nvGrpSpPr>
        <p:grpSpPr>
          <a:xfrm>
            <a:off x="4184571" y="4576559"/>
            <a:ext cx="3822856" cy="0"/>
            <a:chOff x="3746190" y="2146300"/>
            <a:chExt cx="3822856" cy="0"/>
          </a:xfrm>
        </p:grpSpPr>
        <p:cxnSp>
          <p:nvCxnSpPr>
            <p:cNvPr id="23" name="直接连接符 22"/>
            <p:cNvCxnSpPr/>
            <p:nvPr/>
          </p:nvCxnSpPr>
          <p:spPr>
            <a:xfrm>
              <a:off x="3746190" y="2146300"/>
              <a:ext cx="3822856" cy="0"/>
            </a:xfrm>
            <a:prstGeom prst="line">
              <a:avLst/>
            </a:prstGeom>
            <a:ln>
              <a:solidFill>
                <a:srgbClr val="044BC9"/>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a:off x="3746190" y="2146300"/>
              <a:ext cx="914710" cy="0"/>
            </a:xfrm>
            <a:prstGeom prst="line">
              <a:avLst/>
            </a:prstGeom>
            <a:ln w="57150">
              <a:solidFill>
                <a:srgbClr val="044BC9"/>
              </a:solidFill>
            </a:ln>
          </p:spPr>
          <p:style>
            <a:lnRef idx="1">
              <a:schemeClr val="accent1"/>
            </a:lnRef>
            <a:fillRef idx="0">
              <a:schemeClr val="accent1"/>
            </a:fillRef>
            <a:effectRef idx="0">
              <a:schemeClr val="accent1"/>
            </a:effectRef>
            <a:fontRef idx="minor">
              <a:schemeClr val="tx1"/>
            </a:fontRef>
          </p:style>
        </p:cxnSp>
      </p:grpSp>
      <p:sp>
        <p:nvSpPr>
          <p:cNvPr id="26" name="矩形 25"/>
          <p:cNvSpPr/>
          <p:nvPr/>
        </p:nvSpPr>
        <p:spPr>
          <a:xfrm>
            <a:off x="4375933" y="1795348"/>
            <a:ext cx="3405842" cy="768350"/>
          </a:xfrm>
          <a:prstGeom prst="rect">
            <a:avLst/>
          </a:prstGeom>
          <a:noFill/>
        </p:spPr>
        <p:txBody>
          <a:bodyPr wrap="square" rtlCol="0">
            <a:spAutoFit/>
          </a:bodyPr>
          <a:lstStyle/>
          <a:p>
            <a:pPr algn="ctr"/>
            <a:r>
              <a:rPr lang="en-US" altLang="zh-CN" sz="4400" b="1" dirty="0">
                <a:ln w="12700">
                  <a:noFill/>
                </a:ln>
                <a:gradFill>
                  <a:gsLst>
                    <a:gs pos="0">
                      <a:srgbClr val="044BC9"/>
                    </a:gs>
                    <a:gs pos="100000">
                      <a:srgbClr val="23A2E4"/>
                    </a:gs>
                  </a:gsLst>
                  <a:lin ang="5400000" scaled="0"/>
                </a:gradFill>
                <a:latin typeface="Aa黑体 (非商业使用)" panose="02010600010101010101" pitchFamily="2" charset="-122"/>
                <a:ea typeface="Aa黑体 (非商业使用)" panose="02010600010101010101" pitchFamily="2" charset="-122"/>
              </a:rPr>
              <a:t>PART 02</a:t>
            </a:r>
            <a:endParaRPr lang="zh-CN" altLang="en-US" sz="4400" b="1" dirty="0">
              <a:ln w="12700">
                <a:noFill/>
              </a:ln>
              <a:gradFill>
                <a:gsLst>
                  <a:gs pos="0">
                    <a:srgbClr val="044BC9"/>
                  </a:gs>
                  <a:gs pos="100000">
                    <a:srgbClr val="23A2E4"/>
                  </a:gs>
                </a:gsLst>
                <a:lin ang="5400000" scaled="0"/>
              </a:gradFill>
              <a:latin typeface="Aa黑体 (非商业使用)" panose="02010600010101010101" pitchFamily="2" charset="-122"/>
              <a:ea typeface="Aa黑体 (非商业使用)" panose="02010600010101010101" pitchFamily="2"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4000">
        <p15:prstTrans prst="airplane"/>
      </p:transition>
    </mc:Choice>
    <mc:Fallback>
      <p:transition spd="slow" advTm="4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randombar(horizontal)">
                                      <p:cBhvr>
                                        <p:cTn id="7" dur="500"/>
                                        <p:tgtEl>
                                          <p:spTgt spid="26"/>
                                        </p:tgtEl>
                                      </p:cBhvr>
                                    </p:animEffect>
                                  </p:childTnLst>
                                </p:cTn>
                              </p:par>
                            </p:childTnLst>
                          </p:cTn>
                        </p:par>
                      </p:childTnLst>
                    </p:cTn>
                  </p:par>
                  <p:par>
                    <p:cTn id="8" fill="hold">
                      <p:stCondLst>
                        <p:cond delay="indefinite"/>
                      </p:stCondLst>
                      <p:childTnLst>
                        <p:par>
                          <p:cTn id="9" fill="hold">
                            <p:stCondLst>
                              <p:cond delay="0"/>
                            </p:stCondLst>
                            <p:childTnLst>
                              <p:par>
                                <p:cTn id="10" presetID="41" presetClass="entr" presetSubtype="0" fill="hold" grpId="0" nodeType="clickEffect">
                                  <p:stCondLst>
                                    <p:cond delay="0"/>
                                  </p:stCondLst>
                                  <p:iterate type="lt">
                                    <p:tmPct val="10000"/>
                                  </p:iterate>
                                  <p:childTnLst>
                                    <p:set>
                                      <p:cBhvr>
                                        <p:cTn id="11" dur="1" fill="hold">
                                          <p:stCondLst>
                                            <p:cond delay="0"/>
                                          </p:stCondLst>
                                        </p:cTn>
                                        <p:tgtEl>
                                          <p:spTgt spid="16"/>
                                        </p:tgtEl>
                                        <p:attrNameLst>
                                          <p:attrName>style.visibility</p:attrName>
                                        </p:attrNameLst>
                                      </p:cBhvr>
                                      <p:to>
                                        <p:strVal val="visible"/>
                                      </p:to>
                                    </p:set>
                                    <p:anim calcmode="lin" valueType="num">
                                      <p:cBhvr>
                                        <p:cTn id="12" dur="500" fill="hold"/>
                                        <p:tgtEl>
                                          <p:spTgt spid="16"/>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16"/>
                                        </p:tgtEl>
                                        <p:attrNameLst>
                                          <p:attrName>ppt_y</p:attrName>
                                        </p:attrNameLst>
                                      </p:cBhvr>
                                      <p:tavLst>
                                        <p:tav tm="0">
                                          <p:val>
                                            <p:strVal val="#ppt_y"/>
                                          </p:val>
                                        </p:tav>
                                        <p:tav tm="100000">
                                          <p:val>
                                            <p:strVal val="#ppt_y"/>
                                          </p:val>
                                        </p:tav>
                                      </p:tavLst>
                                    </p:anim>
                                    <p:anim calcmode="lin" valueType="num">
                                      <p:cBhvr>
                                        <p:cTn id="14" dur="500" fill="hold"/>
                                        <p:tgtEl>
                                          <p:spTgt spid="16"/>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16"/>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16"/>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nodeType="clickEffect">
                                  <p:stCondLst>
                                    <p:cond delay="0"/>
                                  </p:stCondLst>
                                  <p:childTnLst>
                                    <p:set>
                                      <p:cBhvr>
                                        <p:cTn id="20" dur="1" fill="hold">
                                          <p:stCondLst>
                                            <p:cond delay="0"/>
                                          </p:stCondLst>
                                        </p:cTn>
                                        <p:tgtEl>
                                          <p:spTgt spid="22"/>
                                        </p:tgtEl>
                                        <p:attrNameLst>
                                          <p:attrName>style.visibility</p:attrName>
                                        </p:attrNameLst>
                                      </p:cBhvr>
                                      <p:to>
                                        <p:strVal val="visible"/>
                                      </p:to>
                                    </p:set>
                                    <p:animEffect transition="in" filter="wipe(left)">
                                      <p:cBhvr>
                                        <p:cTn id="21"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2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4"/>
          <p:cNvGrpSpPr/>
          <p:nvPr/>
        </p:nvGrpSpPr>
        <p:grpSpPr bwMode="auto">
          <a:xfrm>
            <a:off x="528023" y="429260"/>
            <a:ext cx="11120880" cy="318440"/>
            <a:chOff x="0" y="0"/>
            <a:chExt cx="7344815" cy="213386"/>
          </a:xfrm>
          <a:solidFill>
            <a:schemeClr val="tx1"/>
          </a:solidFill>
        </p:grpSpPr>
        <p:sp>
          <p:nvSpPr>
            <p:cNvPr id="8" name="Rectangle 61"/>
            <p:cNvSpPr>
              <a:spLocks noChangeArrowheads="1"/>
            </p:cNvSpPr>
            <p:nvPr/>
          </p:nvSpPr>
          <p:spPr bwMode="auto">
            <a:xfrm>
              <a:off x="0" y="0"/>
              <a:ext cx="7344815" cy="32031"/>
            </a:xfrm>
            <a:prstGeom prst="rect">
              <a:avLst/>
            </a:prstGeom>
            <a:solidFill>
              <a:srgbClr val="044BC9"/>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defRPr/>
              </a:pPr>
              <a:endParaRPr lang="zh-CN" altLang="zh-CN" sz="7600">
                <a:solidFill>
                  <a:srgbClr val="000000"/>
                </a:solidFill>
                <a:latin typeface="Microsoft JhengHei UI" panose="020B0604030504040204" pitchFamily="34" charset="-120"/>
                <a:ea typeface="微软雅黑" panose="020B0503020204020204" pitchFamily="34" charset="-122"/>
                <a:sym typeface="Microsoft JhengHei UI" panose="020B0604030504040204" pitchFamily="34" charset="-120"/>
              </a:endParaRPr>
            </a:p>
          </p:txBody>
        </p:sp>
        <p:sp>
          <p:nvSpPr>
            <p:cNvPr id="9" name="Flowchart: Merge 3"/>
            <p:cNvSpPr>
              <a:spLocks noChangeArrowheads="1"/>
            </p:cNvSpPr>
            <p:nvPr/>
          </p:nvSpPr>
          <p:spPr bwMode="auto">
            <a:xfrm>
              <a:off x="199435" y="21985"/>
              <a:ext cx="210541" cy="191401"/>
            </a:xfrm>
            <a:prstGeom prst="flowChartMerge">
              <a:avLst/>
            </a:prstGeom>
            <a:solidFill>
              <a:srgbClr val="044BC9"/>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defRPr/>
              </a:pPr>
              <a:endParaRPr lang="zh-CN" altLang="zh-CN" sz="7600">
                <a:solidFill>
                  <a:srgbClr val="000000"/>
                </a:solidFill>
                <a:latin typeface="Microsoft JhengHei UI" panose="020B0604030504040204" pitchFamily="34" charset="-120"/>
                <a:ea typeface="微软雅黑" panose="020B0503020204020204" pitchFamily="34" charset="-122"/>
                <a:sym typeface="Microsoft JhengHei UI" panose="020B0604030504040204" pitchFamily="34" charset="-120"/>
              </a:endParaRPr>
            </a:p>
          </p:txBody>
        </p:sp>
        <p:sp>
          <p:nvSpPr>
            <p:cNvPr id="10" name="Flowchart: Merge 64"/>
            <p:cNvSpPr>
              <a:spLocks noChangeArrowheads="1"/>
            </p:cNvSpPr>
            <p:nvPr/>
          </p:nvSpPr>
          <p:spPr bwMode="auto">
            <a:xfrm>
              <a:off x="2809071" y="21985"/>
              <a:ext cx="210541" cy="191401"/>
            </a:xfrm>
            <a:prstGeom prst="flowChartMerge">
              <a:avLst/>
            </a:prstGeom>
            <a:solidFill>
              <a:srgbClr val="044BC9"/>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defRPr/>
              </a:pPr>
              <a:endParaRPr lang="zh-CN" altLang="zh-CN" sz="7600">
                <a:solidFill>
                  <a:srgbClr val="000000"/>
                </a:solidFill>
                <a:latin typeface="Microsoft JhengHei UI" panose="020B0604030504040204" pitchFamily="34" charset="-120"/>
                <a:ea typeface="微软雅黑" panose="020B0503020204020204" pitchFamily="34" charset="-122"/>
                <a:sym typeface="Microsoft JhengHei UI" panose="020B0604030504040204" pitchFamily="34" charset="-120"/>
              </a:endParaRPr>
            </a:p>
          </p:txBody>
        </p:sp>
        <p:sp>
          <p:nvSpPr>
            <p:cNvPr id="11" name="Flowchart: Merge 65"/>
            <p:cNvSpPr>
              <a:spLocks noChangeArrowheads="1"/>
            </p:cNvSpPr>
            <p:nvPr/>
          </p:nvSpPr>
          <p:spPr bwMode="auto">
            <a:xfrm>
              <a:off x="5274869" y="21985"/>
              <a:ext cx="210541" cy="191401"/>
            </a:xfrm>
            <a:prstGeom prst="flowChartMerge">
              <a:avLst/>
            </a:prstGeom>
            <a:solidFill>
              <a:srgbClr val="044BC9"/>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defRPr/>
              </a:pPr>
              <a:endParaRPr lang="zh-CN" altLang="zh-CN" sz="7600">
                <a:solidFill>
                  <a:srgbClr val="000000"/>
                </a:solidFill>
                <a:latin typeface="Microsoft JhengHei UI" panose="020B0604030504040204" pitchFamily="34" charset="-120"/>
                <a:ea typeface="微软雅黑" panose="020B0503020204020204" pitchFamily="34" charset="-122"/>
                <a:sym typeface="Microsoft JhengHei UI" panose="020B0604030504040204" pitchFamily="34" charset="-120"/>
              </a:endParaRPr>
            </a:p>
          </p:txBody>
        </p:sp>
      </p:grpSp>
      <p:sp>
        <p:nvSpPr>
          <p:cNvPr id="27" name="Content Placeholder 2"/>
          <p:cNvSpPr txBox="1"/>
          <p:nvPr/>
        </p:nvSpPr>
        <p:spPr>
          <a:xfrm>
            <a:off x="779780" y="822960"/>
            <a:ext cx="10951210" cy="5011420"/>
          </a:xfrm>
          <a:prstGeom prst="rect">
            <a:avLst/>
          </a:prstGeom>
        </p:spPr>
        <p:txBody>
          <a:bodyPr vert="horz" wrap="square"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spcBef>
                <a:spcPts val="0"/>
              </a:spcBef>
              <a:buNone/>
            </a:pPr>
            <a:r>
              <a:rPr lang="zh-CN" altLang="en-US" sz="2800" b="1" dirty="0">
                <a:solidFill>
                  <a:schemeClr val="accent1">
                    <a:lumMod val="75000"/>
                  </a:schemeClr>
                </a:solidFill>
                <a:latin typeface="思源黑体 Light" panose="020B0300000000000000" pitchFamily="34" charset="-122"/>
                <a:ea typeface="思源黑体 Light" panose="020B0300000000000000" pitchFamily="34" charset="-122"/>
              </a:rPr>
              <a:t>不同经济状况下的生育意愿差异</a:t>
            </a:r>
            <a:endParaRPr lang="zh-CN" altLang="en-US" sz="2800" b="1" dirty="0">
              <a:solidFill>
                <a:schemeClr val="accent1">
                  <a:lumMod val="75000"/>
                </a:schemeClr>
              </a:solidFill>
              <a:latin typeface="思源黑体 Light" panose="020B0300000000000000" pitchFamily="34" charset="-122"/>
              <a:ea typeface="思源黑体 Light" panose="020B0300000000000000" pitchFamily="34" charset="-122"/>
            </a:endParaRPr>
          </a:p>
          <a:p>
            <a:pPr marL="0" indent="0">
              <a:lnSpc>
                <a:spcPct val="150000"/>
              </a:lnSpc>
              <a:spcBef>
                <a:spcPts val="0"/>
              </a:spcBef>
              <a:buNone/>
            </a:pPr>
            <a:r>
              <a:rPr lang="en-US" altLang="zh-CN" dirty="0">
                <a:solidFill>
                  <a:schemeClr val="tx1">
                    <a:lumMod val="75000"/>
                    <a:lumOff val="25000"/>
                  </a:schemeClr>
                </a:solidFill>
                <a:latin typeface="思源黑体 Light" panose="020B0300000000000000" pitchFamily="34" charset="-122"/>
                <a:ea typeface="思源黑体 Light" panose="020B0300000000000000" pitchFamily="34" charset="-122"/>
              </a:rPr>
              <a:t>  </a:t>
            </a:r>
            <a:endParaRPr lang="en-US" altLang="zh-CN" dirty="0">
              <a:solidFill>
                <a:schemeClr val="tx1">
                  <a:lumMod val="75000"/>
                  <a:lumOff val="25000"/>
                </a:schemeClr>
              </a:solidFill>
              <a:latin typeface="思源黑体 Light" panose="020B0300000000000000" pitchFamily="34" charset="-122"/>
              <a:ea typeface="思源黑体 Light" panose="020B0300000000000000" pitchFamily="34" charset="-122"/>
            </a:endParaRPr>
          </a:p>
          <a:p>
            <a:pPr marL="0" indent="0">
              <a:lnSpc>
                <a:spcPct val="150000"/>
              </a:lnSpc>
              <a:spcBef>
                <a:spcPts val="0"/>
              </a:spcBef>
              <a:buNone/>
            </a:pPr>
            <a:r>
              <a:rPr lang="en-US" altLang="zh-CN" dirty="0">
                <a:solidFill>
                  <a:schemeClr val="tx1">
                    <a:lumMod val="75000"/>
                    <a:lumOff val="25000"/>
                  </a:schemeClr>
                </a:solidFill>
                <a:latin typeface="思源黑体 Light" panose="020B0300000000000000" pitchFamily="34" charset="-122"/>
                <a:ea typeface="思源黑体 Light" panose="020B0300000000000000" pitchFamily="34" charset="-122"/>
              </a:rPr>
              <a:t> </a:t>
            </a:r>
            <a:r>
              <a:rPr lang="en-US" altLang="zh-CN" sz="1800" b="1" dirty="0">
                <a:solidFill>
                  <a:schemeClr val="tx1"/>
                </a:solidFill>
                <a:latin typeface="思源黑体 Light" panose="020B0300000000000000" pitchFamily="34" charset="-122"/>
                <a:ea typeface="思源黑体 Light" panose="020B0300000000000000" pitchFamily="34" charset="-122"/>
              </a:rPr>
              <a:t>1.</a:t>
            </a:r>
            <a:r>
              <a:rPr lang="zh-CN" altLang="en-US" sz="1800" b="1" dirty="0">
                <a:solidFill>
                  <a:schemeClr val="tx1"/>
                </a:solidFill>
                <a:latin typeface="思源黑体 Light" panose="020B0300000000000000" pitchFamily="34" charset="-122"/>
                <a:ea typeface="思源黑体 Light" panose="020B0300000000000000" pitchFamily="34" charset="-122"/>
              </a:rPr>
              <a:t>相对贫穷地区的生育意愿</a:t>
            </a:r>
            <a:endParaRPr lang="zh-CN" altLang="en-US" sz="1800" b="1" dirty="0">
              <a:solidFill>
                <a:schemeClr val="tx1"/>
              </a:solidFill>
              <a:latin typeface="思源黑体 Light" panose="020B0300000000000000" pitchFamily="34" charset="-122"/>
              <a:ea typeface="思源黑体 Light" panose="020B0300000000000000" pitchFamily="34" charset="-122"/>
            </a:endParaRPr>
          </a:p>
          <a:p>
            <a:pPr marL="0" indent="0">
              <a:lnSpc>
                <a:spcPct val="150000"/>
              </a:lnSpc>
              <a:spcBef>
                <a:spcPts val="0"/>
              </a:spcBef>
              <a:buNone/>
            </a:pPr>
            <a:r>
              <a:rPr lang="en-US" altLang="zh-CN" sz="1800" b="1" dirty="0">
                <a:solidFill>
                  <a:schemeClr val="tx1"/>
                </a:solidFill>
                <a:latin typeface="思源黑体 Light" panose="020B0300000000000000" pitchFamily="34" charset="-122"/>
                <a:ea typeface="思源黑体 Light" panose="020B0300000000000000" pitchFamily="34" charset="-122"/>
              </a:rPr>
              <a:t>  </a:t>
            </a:r>
            <a:r>
              <a:rPr lang="zh-CN" altLang="en-US" sz="1800" b="1" dirty="0">
                <a:solidFill>
                  <a:schemeClr val="tx1"/>
                </a:solidFill>
                <a:latin typeface="思源黑体 Light" panose="020B0300000000000000" pitchFamily="34" charset="-122"/>
                <a:ea typeface="思源黑体 Light" panose="020B0300000000000000" pitchFamily="34" charset="-122"/>
              </a:rPr>
              <a:t>现代微观经济学家庭生育理论指出，在相对贫穷的地区，家庭收入与生育意愿呈现正相关关系。当家庭收入增加时，孩子作为一种正常商品，其需求也会相应增加。这是因为在这些地区，孩子往往被视为家庭劳动力的补充和未来养老的保障，家庭经济状况的改善使得养育更多孩子成为可能。</a:t>
            </a:r>
            <a:endParaRPr lang="zh-CN" altLang="en-US" sz="1800" b="1" dirty="0">
              <a:solidFill>
                <a:schemeClr val="tx1"/>
              </a:solidFill>
              <a:latin typeface="思源黑体 Light" panose="020B0300000000000000" pitchFamily="34" charset="-122"/>
              <a:ea typeface="思源黑体 Light" panose="020B0300000000000000" pitchFamily="34" charset="-122"/>
            </a:endParaRPr>
          </a:p>
          <a:p>
            <a:pPr marL="0" indent="0">
              <a:lnSpc>
                <a:spcPct val="150000"/>
              </a:lnSpc>
              <a:spcBef>
                <a:spcPts val="0"/>
              </a:spcBef>
              <a:buNone/>
            </a:pPr>
            <a:endParaRPr lang="zh-CN" altLang="en-US" sz="1800" b="1" dirty="0">
              <a:solidFill>
                <a:schemeClr val="tx1"/>
              </a:solidFill>
              <a:latin typeface="思源黑体 Light" panose="020B0300000000000000" pitchFamily="34" charset="-122"/>
              <a:ea typeface="思源黑体 Light" panose="020B0300000000000000" pitchFamily="34" charset="-122"/>
            </a:endParaRPr>
          </a:p>
          <a:p>
            <a:pPr marL="0" indent="0">
              <a:lnSpc>
                <a:spcPct val="150000"/>
              </a:lnSpc>
              <a:spcBef>
                <a:spcPts val="0"/>
              </a:spcBef>
              <a:buNone/>
            </a:pPr>
            <a:r>
              <a:rPr lang="en-US" altLang="zh-CN" sz="1800" b="1" dirty="0">
                <a:solidFill>
                  <a:schemeClr val="tx1"/>
                </a:solidFill>
                <a:latin typeface="思源黑体 Light" panose="020B0300000000000000" pitchFamily="34" charset="-122"/>
                <a:ea typeface="思源黑体 Light" panose="020B0300000000000000" pitchFamily="34" charset="-122"/>
              </a:rPr>
              <a:t> 2.</a:t>
            </a:r>
            <a:r>
              <a:rPr lang="zh-CN" altLang="en-US" sz="1800" b="1" dirty="0">
                <a:solidFill>
                  <a:schemeClr val="tx1"/>
                </a:solidFill>
                <a:latin typeface="思源黑体 Light" panose="020B0300000000000000" pitchFamily="34" charset="-122"/>
                <a:ea typeface="思源黑体 Light" panose="020B0300000000000000" pitchFamily="34" charset="-122"/>
              </a:rPr>
              <a:t>现代社会高收入群体的生育选择</a:t>
            </a:r>
            <a:endParaRPr lang="zh-CN" altLang="en-US" sz="1800" b="1" dirty="0">
              <a:solidFill>
                <a:schemeClr val="tx1"/>
              </a:solidFill>
              <a:latin typeface="思源黑体 Light" panose="020B0300000000000000" pitchFamily="34" charset="-122"/>
              <a:ea typeface="思源黑体 Light" panose="020B0300000000000000" pitchFamily="34" charset="-122"/>
            </a:endParaRPr>
          </a:p>
          <a:p>
            <a:pPr marL="0" indent="0">
              <a:lnSpc>
                <a:spcPct val="150000"/>
              </a:lnSpc>
              <a:spcBef>
                <a:spcPts val="0"/>
              </a:spcBef>
              <a:buNone/>
            </a:pPr>
            <a:r>
              <a:rPr lang="en-US" altLang="zh-CN" sz="1800" b="1" dirty="0">
                <a:solidFill>
                  <a:schemeClr val="tx1"/>
                </a:solidFill>
                <a:latin typeface="思源黑体 Light" panose="020B0300000000000000" pitchFamily="34" charset="-122"/>
                <a:ea typeface="思源黑体 Light" panose="020B0300000000000000" pitchFamily="34" charset="-122"/>
              </a:rPr>
              <a:t>  </a:t>
            </a:r>
            <a:r>
              <a:rPr lang="zh-CN" altLang="en-US" sz="1800" b="1" dirty="0">
                <a:solidFill>
                  <a:schemeClr val="tx1"/>
                </a:solidFill>
                <a:latin typeface="思源黑体 Light" panose="020B0300000000000000" pitchFamily="34" charset="-122"/>
                <a:ea typeface="思源黑体 Light" panose="020B0300000000000000" pitchFamily="34" charset="-122"/>
              </a:rPr>
              <a:t>然而，在现代社会，尤其是高收入群体中，情况则有所不同。随着收入的增加，部分家庭反而选择较低的生育率，甚至出现</a:t>
            </a:r>
            <a:r>
              <a:rPr lang="en-US" altLang="zh-CN" sz="1800" b="1" dirty="0">
                <a:solidFill>
                  <a:schemeClr val="tx1"/>
                </a:solidFill>
                <a:latin typeface="思源黑体 Light" panose="020B0300000000000000" pitchFamily="34" charset="-122"/>
                <a:ea typeface="思源黑体 Light" panose="020B0300000000000000" pitchFamily="34" charset="-122"/>
              </a:rPr>
              <a:t>“</a:t>
            </a:r>
            <a:r>
              <a:rPr lang="zh-CN" altLang="en-US" sz="1800" b="1" dirty="0">
                <a:solidFill>
                  <a:schemeClr val="tx1"/>
                </a:solidFill>
                <a:latin typeface="思源黑体 Light" panose="020B0300000000000000" pitchFamily="34" charset="-122"/>
                <a:ea typeface="思源黑体 Light" panose="020B0300000000000000" pitchFamily="34" charset="-122"/>
              </a:rPr>
              <a:t>丁克</a:t>
            </a:r>
            <a:r>
              <a:rPr lang="en-US" altLang="zh-CN" sz="1800" b="1" dirty="0">
                <a:solidFill>
                  <a:schemeClr val="tx1"/>
                </a:solidFill>
                <a:latin typeface="思源黑体 Light" panose="020B0300000000000000" pitchFamily="34" charset="-122"/>
                <a:ea typeface="思源黑体 Light" panose="020B0300000000000000" pitchFamily="34" charset="-122"/>
              </a:rPr>
              <a:t>”</a:t>
            </a:r>
            <a:r>
              <a:rPr lang="zh-CN" altLang="en-US" sz="1800" b="1" dirty="0">
                <a:solidFill>
                  <a:schemeClr val="tx1"/>
                </a:solidFill>
                <a:latin typeface="思源黑体 Light" panose="020B0300000000000000" pitchFamily="34" charset="-122"/>
                <a:ea typeface="思源黑体 Light" panose="020B0300000000000000" pitchFamily="34" charset="-122"/>
              </a:rPr>
              <a:t>家庭。这主要是由于高收入群体更加注重事业追求和个人生活品质的享受，他们不愿过早或过多地承担家庭责任，从而倾向于减少生育数量。</a:t>
            </a:r>
            <a:endParaRPr lang="zh-CN" altLang="en-US" sz="1800" b="1" dirty="0">
              <a:solidFill>
                <a:schemeClr val="tx1"/>
              </a:solidFill>
              <a:latin typeface="思源黑体 Light" panose="020B0300000000000000" pitchFamily="34" charset="-122"/>
              <a:ea typeface="思源黑体 Light" panose="020B0300000000000000" pitchFamily="34" charset="-122"/>
            </a:endParaRPr>
          </a:p>
          <a:p>
            <a:pPr marL="0" indent="0">
              <a:lnSpc>
                <a:spcPct val="150000"/>
              </a:lnSpc>
              <a:spcBef>
                <a:spcPts val="0"/>
              </a:spcBef>
              <a:buNone/>
            </a:pPr>
            <a:r>
              <a:rPr lang="en-US" altLang="zh-CN" sz="1800" b="1" dirty="0">
                <a:solidFill>
                  <a:schemeClr val="tx1"/>
                </a:solidFill>
                <a:latin typeface="思源黑体 Light" panose="020B0300000000000000" pitchFamily="34" charset="-122"/>
                <a:ea typeface="思源黑体 Light" panose="020B0300000000000000" pitchFamily="34" charset="-122"/>
              </a:rPr>
              <a:t> </a:t>
            </a:r>
            <a:endParaRPr lang="en-US" altLang="zh-CN" sz="1800" b="1" dirty="0">
              <a:solidFill>
                <a:schemeClr val="tx1"/>
              </a:solidFill>
              <a:latin typeface="思源黑体 Light" panose="020B0300000000000000" pitchFamily="34" charset="-122"/>
              <a:ea typeface="思源黑体 Light" panose="020B0300000000000000" pitchFamily="34" charset="-122"/>
            </a:endParaRPr>
          </a:p>
        </p:txBody>
      </p:sp>
    </p:spTree>
  </p:cSld>
  <p:clrMapOvr>
    <a:masterClrMapping/>
  </p:clrMapOvr>
  <p:transition spd="slow" advTm="4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additive="base">
                                        <p:cTn id="7" dur="500" fill="hold"/>
                                        <p:tgtEl>
                                          <p:spTgt spid="27"/>
                                        </p:tgtEl>
                                        <p:attrNameLst>
                                          <p:attrName>ppt_x</p:attrName>
                                        </p:attrNameLst>
                                      </p:cBhvr>
                                      <p:tavLst>
                                        <p:tav tm="0">
                                          <p:val>
                                            <p:strVal val="0-#ppt_w/2"/>
                                          </p:val>
                                        </p:tav>
                                        <p:tav tm="100000">
                                          <p:val>
                                            <p:strVal val="#ppt_x"/>
                                          </p:val>
                                        </p:tav>
                                      </p:tavLst>
                                    </p:anim>
                                    <p:anim calcmode="lin" valueType="num">
                                      <p:cBhvr additive="base">
                                        <p:cTn id="8" dur="500" fill="hold"/>
                                        <p:tgtEl>
                                          <p:spTgt spid="27"/>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0-#ppt_w/2"/>
                                          </p:val>
                                        </p:tav>
                                        <p:tav tm="100000">
                                          <p:val>
                                            <p:strVal val="#ppt_x"/>
                                          </p:val>
                                        </p:tav>
                                      </p:tavLst>
                                    </p:anim>
                                    <p:anim calcmode="lin" valueType="num">
                                      <p:cBhvr additive="base">
                                        <p:cTn id="12"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5151755" y="269240"/>
            <a:ext cx="5986780" cy="6095365"/>
          </a:xfrm>
          <a:prstGeom prst="rect">
            <a:avLst/>
          </a:prstGeom>
          <a:solidFill>
            <a:schemeClr val="bg1"/>
          </a:solidFill>
          <a:ln>
            <a:solidFill>
              <a:srgbClr val="044BC9"/>
            </a:solidFill>
          </a:ln>
          <a:effectLst>
            <a:outerShdw blurRad="190500" algn="ctr" rotWithShape="0">
              <a:schemeClr val="accent1">
                <a:lumMod val="20000"/>
                <a:lumOff val="8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3" name="组合 2"/>
          <p:cNvGrpSpPr/>
          <p:nvPr/>
        </p:nvGrpSpPr>
        <p:grpSpPr>
          <a:xfrm>
            <a:off x="0" y="2863105"/>
            <a:ext cx="12191998" cy="3994895"/>
            <a:chOff x="0" y="3619500"/>
            <a:chExt cx="12191998" cy="3238500"/>
          </a:xfrm>
        </p:grpSpPr>
        <p:pic>
          <p:nvPicPr>
            <p:cNvPr id="4" name="图片 3"/>
            <p:cNvPicPr>
              <a:picLocks noChangeAspect="1"/>
            </p:cNvPicPr>
            <p:nvPr/>
          </p:nvPicPr>
          <p:blipFill rotWithShape="1">
            <a:blip r:embed="rId1"/>
            <a:srcRect l="2986" r="2356"/>
            <a:stretch>
              <a:fillRect/>
            </a:stretch>
          </p:blipFill>
          <p:spPr>
            <a:xfrm>
              <a:off x="6095999" y="3619500"/>
              <a:ext cx="6095999" cy="3238500"/>
            </a:xfrm>
            <a:prstGeom prst="rect">
              <a:avLst/>
            </a:prstGeom>
          </p:spPr>
        </p:pic>
        <p:pic>
          <p:nvPicPr>
            <p:cNvPr id="5" name="图片 4"/>
            <p:cNvPicPr>
              <a:picLocks noChangeAspect="1"/>
            </p:cNvPicPr>
            <p:nvPr/>
          </p:nvPicPr>
          <p:blipFill rotWithShape="1">
            <a:blip r:embed="rId1"/>
            <a:srcRect l="2986" r="2356"/>
            <a:stretch>
              <a:fillRect/>
            </a:stretch>
          </p:blipFill>
          <p:spPr>
            <a:xfrm flipH="1">
              <a:off x="0" y="3619500"/>
              <a:ext cx="6095999" cy="3238500"/>
            </a:xfrm>
            <a:prstGeom prst="rect">
              <a:avLst/>
            </a:prstGeom>
          </p:spPr>
        </p:pic>
      </p:grpSp>
      <p:sp>
        <p:nvSpPr>
          <p:cNvPr id="44" name="Content Placeholder 2"/>
          <p:cNvSpPr txBox="1"/>
          <p:nvPr/>
        </p:nvSpPr>
        <p:spPr>
          <a:xfrm>
            <a:off x="5267960" y="269240"/>
            <a:ext cx="5870575" cy="5908040"/>
          </a:xfrm>
          <a:prstGeom prst="rect">
            <a:avLst/>
          </a:prstGeom>
        </p:spPr>
        <p:txBody>
          <a:bodyPr vert="horz" wrap="square" lIns="91440" tIns="45720" rIns="91440" bIns="45720" rtlCol="0">
            <a:sp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spcBef>
                <a:spcPts val="0"/>
              </a:spcBef>
              <a:buNone/>
            </a:pPr>
            <a:r>
              <a:rPr lang="en-US" altLang="zh-CN" sz="1800" b="1" dirty="0">
                <a:solidFill>
                  <a:schemeClr val="tx1">
                    <a:lumMod val="75000"/>
                    <a:lumOff val="25000"/>
                  </a:schemeClr>
                </a:solidFill>
                <a:latin typeface="思源黑体 Light" panose="020B0300000000000000" pitchFamily="34" charset="-122"/>
                <a:ea typeface="思源黑体 Light" panose="020B0300000000000000" pitchFamily="34" charset="-122"/>
              </a:rPr>
              <a:t>  </a:t>
            </a:r>
            <a:r>
              <a:rPr lang="zh-CN" altLang="en-US" sz="1800" b="1" dirty="0">
                <a:solidFill>
                  <a:schemeClr val="tx1"/>
                </a:solidFill>
                <a:latin typeface="思源黑体 Light" panose="020B0300000000000000" pitchFamily="34" charset="-122"/>
                <a:ea typeface="思源黑体 Light" panose="020B0300000000000000" pitchFamily="34" charset="-122"/>
              </a:rPr>
              <a:t>据财新网报道，中国社会科学院国家高端智库首席专家学部委员蔡昉在第十五届财新峰会上指出，家庭收入影响着生育意愿，中国家庭面临着收入与生育成本难以平衡的问题，如</a:t>
            </a:r>
            <a:r>
              <a:rPr lang="en-US" altLang="zh-CN" sz="1800" b="1" dirty="0">
                <a:solidFill>
                  <a:schemeClr val="tx1"/>
                </a:solidFill>
                <a:latin typeface="思源黑体 Light" panose="020B0300000000000000" pitchFamily="34" charset="-122"/>
                <a:ea typeface="思源黑体 Light" panose="020B0300000000000000" pitchFamily="34" charset="-122"/>
              </a:rPr>
              <a:t>2023</a:t>
            </a:r>
            <a:r>
              <a:rPr lang="zh-CN" altLang="en-US" sz="1800" b="1" dirty="0">
                <a:solidFill>
                  <a:schemeClr val="tx1"/>
                </a:solidFill>
                <a:latin typeface="思源黑体 Light" panose="020B0300000000000000" pitchFamily="34" charset="-122"/>
                <a:ea typeface="思源黑体 Light" panose="020B0300000000000000" pitchFamily="34" charset="-122"/>
              </a:rPr>
              <a:t>年中国居民人均可支配收入为</a:t>
            </a:r>
            <a:r>
              <a:rPr lang="en-US" altLang="zh-CN" sz="1800" b="1" dirty="0">
                <a:solidFill>
                  <a:schemeClr val="tx1"/>
                </a:solidFill>
                <a:latin typeface="思源黑体 Light" panose="020B0300000000000000" pitchFamily="34" charset="-122"/>
                <a:ea typeface="思源黑体 Light" panose="020B0300000000000000" pitchFamily="34" charset="-122"/>
              </a:rPr>
              <a:t>39,218</a:t>
            </a:r>
            <a:r>
              <a:rPr lang="zh-CN" altLang="en-US" sz="1800" b="1" dirty="0">
                <a:solidFill>
                  <a:schemeClr val="tx1"/>
                </a:solidFill>
                <a:latin typeface="思源黑体 Light" panose="020B0300000000000000" pitchFamily="34" charset="-122"/>
                <a:ea typeface="思源黑体 Light" panose="020B0300000000000000" pitchFamily="34" charset="-122"/>
              </a:rPr>
              <a:t>元，对于一个普通家庭而言，难以负担家政保姆等减轻家庭照料负担的费用，进而限制了生育意愿。</a:t>
            </a:r>
            <a:endParaRPr lang="zh-CN" altLang="en-US" sz="1800" b="1" dirty="0">
              <a:solidFill>
                <a:schemeClr val="tx1"/>
              </a:solidFill>
              <a:latin typeface="思源黑体 Light" panose="020B0300000000000000" pitchFamily="34" charset="-122"/>
              <a:ea typeface="思源黑体 Light" panose="020B0300000000000000" pitchFamily="34" charset="-122"/>
            </a:endParaRPr>
          </a:p>
          <a:p>
            <a:pPr marL="0" indent="0">
              <a:lnSpc>
                <a:spcPct val="150000"/>
              </a:lnSpc>
              <a:spcBef>
                <a:spcPts val="0"/>
              </a:spcBef>
              <a:buNone/>
            </a:pPr>
            <a:r>
              <a:rPr lang="en-US" altLang="zh-CN" sz="1800" b="1" dirty="0">
                <a:solidFill>
                  <a:schemeClr val="tx1"/>
                </a:solidFill>
                <a:latin typeface="思源黑体 Light" panose="020B0300000000000000" pitchFamily="34" charset="-122"/>
                <a:ea typeface="思源黑体 Light" panose="020B0300000000000000" pitchFamily="34" charset="-122"/>
              </a:rPr>
              <a:t>  </a:t>
            </a:r>
            <a:r>
              <a:rPr lang="zh-CN" altLang="en-US" sz="1800" b="1" dirty="0">
                <a:solidFill>
                  <a:schemeClr val="tx1"/>
                </a:solidFill>
                <a:latin typeface="思源黑体 Light" panose="020B0300000000000000" pitchFamily="34" charset="-122"/>
                <a:ea typeface="思源黑体 Light" panose="020B0300000000000000" pitchFamily="34" charset="-122"/>
              </a:rPr>
              <a:t>由此可以得出，收入增加与生育率并非简单正相关。在相对贫穷地区，家庭收入增加，对孩子的需求相应会增加，孩子像大多数商品一样属于正常商品，消费者对其需求会随家庭收入上升而增加</a:t>
            </a:r>
            <a:r>
              <a:rPr lang="en-US" altLang="zh-CN" sz="1800" b="1" dirty="0">
                <a:solidFill>
                  <a:schemeClr val="tx1"/>
                </a:solidFill>
                <a:latin typeface="思源黑体 Light" panose="020B0300000000000000" pitchFamily="34" charset="-122"/>
                <a:ea typeface="思源黑体 Light" panose="020B0300000000000000" pitchFamily="34" charset="-122"/>
              </a:rPr>
              <a:t> </a:t>
            </a:r>
            <a:r>
              <a:rPr lang="zh-CN" altLang="en-US" sz="1800" b="1" dirty="0">
                <a:solidFill>
                  <a:schemeClr val="tx1"/>
                </a:solidFill>
                <a:latin typeface="思源黑体 Light" panose="020B0300000000000000" pitchFamily="34" charset="-122"/>
                <a:ea typeface="思源黑体 Light" panose="020B0300000000000000" pitchFamily="34" charset="-122"/>
              </a:rPr>
              <a:t>。但在现代社会，越来越多的家庭随着收入增加却选择了较低生育率，如一些高收入群体可能因事业追求和个人生活享受，不愿过早或过多承担家庭责任，而选择低生育率、一个孩子甚至</a:t>
            </a:r>
            <a:r>
              <a:rPr lang="en-US" altLang="zh-CN" sz="1800" b="1" dirty="0">
                <a:solidFill>
                  <a:schemeClr val="tx1"/>
                </a:solidFill>
                <a:latin typeface="思源黑体 Light" panose="020B0300000000000000" pitchFamily="34" charset="-122"/>
                <a:ea typeface="思源黑体 Light" panose="020B0300000000000000" pitchFamily="34" charset="-122"/>
              </a:rPr>
              <a:t>“</a:t>
            </a:r>
            <a:r>
              <a:rPr lang="zh-CN" altLang="en-US" sz="1800" b="1" dirty="0">
                <a:solidFill>
                  <a:schemeClr val="tx1"/>
                </a:solidFill>
                <a:latin typeface="思源黑体 Light" panose="020B0300000000000000" pitchFamily="34" charset="-122"/>
                <a:ea typeface="思源黑体 Light" panose="020B0300000000000000" pitchFamily="34" charset="-122"/>
              </a:rPr>
              <a:t>丁克</a:t>
            </a:r>
            <a:r>
              <a:rPr lang="en-US" altLang="zh-CN" sz="1800" b="1" dirty="0">
                <a:solidFill>
                  <a:schemeClr val="tx1"/>
                </a:solidFill>
                <a:latin typeface="思源黑体 Light" panose="020B0300000000000000" pitchFamily="34" charset="-122"/>
                <a:ea typeface="思源黑体 Light" panose="020B0300000000000000" pitchFamily="34" charset="-122"/>
              </a:rPr>
              <a:t>”</a:t>
            </a:r>
            <a:r>
              <a:rPr lang="zh-CN" altLang="en-US" sz="1800" b="1" dirty="0">
                <a:solidFill>
                  <a:schemeClr val="tx1"/>
                </a:solidFill>
                <a:latin typeface="思源黑体 Light" panose="020B0300000000000000" pitchFamily="34" charset="-122"/>
                <a:ea typeface="思源黑体 Light" panose="020B0300000000000000" pitchFamily="34" charset="-122"/>
              </a:rPr>
              <a:t>家庭</a:t>
            </a:r>
            <a:r>
              <a:rPr lang="en-US" altLang="zh-CN" sz="1800" b="1" dirty="0">
                <a:solidFill>
                  <a:schemeClr val="tx1"/>
                </a:solidFill>
                <a:latin typeface="思源黑体 Light" panose="020B0300000000000000" pitchFamily="34" charset="-122"/>
                <a:ea typeface="思源黑体 Light" panose="020B0300000000000000" pitchFamily="34" charset="-122"/>
              </a:rPr>
              <a:t>.</a:t>
            </a:r>
            <a:endParaRPr lang="en-US" altLang="zh-CN" sz="1800" b="1" dirty="0">
              <a:solidFill>
                <a:schemeClr val="tx1"/>
              </a:solidFill>
              <a:latin typeface="思源黑体 Light" panose="020B0300000000000000" pitchFamily="34" charset="-122"/>
              <a:ea typeface="思源黑体 Light" panose="020B0300000000000000" pitchFamily="34" charset="-122"/>
            </a:endParaRPr>
          </a:p>
        </p:txBody>
      </p:sp>
      <p:pic>
        <p:nvPicPr>
          <p:cNvPr id="2" name="fcc425ca46a538d8172124c515d3c1d2">
            <a:hlinkClick r:id="" action="ppaction://media"/>
          </p:cNvPr>
          <p:cNvPicPr/>
          <p:nvPr>
            <a:videoFile r:link="rId2"/>
            <p:extLst>
              <p:ext uri="{DAA4B4D4-6D71-4841-9C94-3DE7FCFB9230}">
                <p14:media xmlns:p14="http://schemas.microsoft.com/office/powerpoint/2010/main" r:embed="rId3"/>
              </p:ext>
            </p:extLst>
          </p:nvPr>
        </p:nvPicPr>
        <p:blipFill>
          <a:blip r:embed="rId4"/>
          <a:stretch>
            <a:fillRect/>
          </a:stretch>
        </p:blipFill>
        <p:spPr>
          <a:xfrm>
            <a:off x="981075" y="420370"/>
            <a:ext cx="3429000" cy="5715000"/>
          </a:xfrm>
          <a:prstGeom prst="rect">
            <a:avLst/>
          </a:prstGeom>
        </p:spPr>
      </p:pic>
    </p:spTree>
  </p:cSld>
  <p:clrMapOvr>
    <a:masterClrMapping/>
  </p:clrMapOvr>
  <p:transition spd="slow" advTm="4000">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4"/>
                                        </p:tgtEl>
                                        <p:attrNameLst>
                                          <p:attrName>style.visibility</p:attrName>
                                        </p:attrNameLst>
                                      </p:cBhvr>
                                      <p:to>
                                        <p:strVal val="visible"/>
                                      </p:to>
                                    </p:set>
                                    <p:anim calcmode="lin" valueType="num">
                                      <p:cBhvr additive="base">
                                        <p:cTn id="7" dur="500" fill="hold"/>
                                        <p:tgtEl>
                                          <p:spTgt spid="44"/>
                                        </p:tgtEl>
                                        <p:attrNameLst>
                                          <p:attrName>ppt_x</p:attrName>
                                        </p:attrNameLst>
                                      </p:cBhvr>
                                      <p:tavLst>
                                        <p:tav tm="0">
                                          <p:val>
                                            <p:strVal val="#ppt_x"/>
                                          </p:val>
                                        </p:tav>
                                        <p:tav tm="100000">
                                          <p:val>
                                            <p:strVal val="#ppt_x"/>
                                          </p:val>
                                        </p:tav>
                                      </p:tavLst>
                                    </p:anim>
                                    <p:anim calcmode="lin" valueType="num">
                                      <p:cBhvr additive="base">
                                        <p:cTn id="8" dur="500" fill="hold"/>
                                        <p:tgtEl>
                                          <p:spTgt spid="4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video fullScrn="0">
              <p:cMediaNode>
                <p:cTn id="9" fill="hold" display="1">
                  <p:stCondLst>
                    <p:cond delay="indefinite"/>
                  </p:stCondLst>
                </p:cTn>
                <p:tgtEl>
                  <p:spTgt spid="2"/>
                </p:tgtEl>
              </p:cMediaNode>
            </p:video>
          </p:childTnLst>
        </p:cTn>
      </p:par>
    </p:tnLst>
    <p:bldLst>
      <p:bldP spid="4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p:nvPr/>
        </p:nvGrpSpPr>
        <p:grpSpPr>
          <a:xfrm>
            <a:off x="0" y="2863105"/>
            <a:ext cx="12191998" cy="3994895"/>
            <a:chOff x="0" y="3619500"/>
            <a:chExt cx="12191998" cy="3238500"/>
          </a:xfrm>
        </p:grpSpPr>
        <p:pic>
          <p:nvPicPr>
            <p:cNvPr id="3" name="图片 2"/>
            <p:cNvPicPr>
              <a:picLocks noChangeAspect="1"/>
            </p:cNvPicPr>
            <p:nvPr/>
          </p:nvPicPr>
          <p:blipFill rotWithShape="1">
            <a:blip r:embed="rId1"/>
            <a:srcRect l="2986" r="2356"/>
            <a:stretch>
              <a:fillRect/>
            </a:stretch>
          </p:blipFill>
          <p:spPr>
            <a:xfrm>
              <a:off x="6095999" y="3619500"/>
              <a:ext cx="6095999" cy="3238500"/>
            </a:xfrm>
            <a:prstGeom prst="rect">
              <a:avLst/>
            </a:prstGeom>
          </p:spPr>
        </p:pic>
        <p:pic>
          <p:nvPicPr>
            <p:cNvPr id="10" name="图片 9"/>
            <p:cNvPicPr>
              <a:picLocks noChangeAspect="1"/>
            </p:cNvPicPr>
            <p:nvPr/>
          </p:nvPicPr>
          <p:blipFill rotWithShape="1">
            <a:blip r:embed="rId1"/>
            <a:srcRect l="2986" r="2356"/>
            <a:stretch>
              <a:fillRect/>
            </a:stretch>
          </p:blipFill>
          <p:spPr>
            <a:xfrm flipH="1">
              <a:off x="0" y="3619500"/>
              <a:ext cx="6095999" cy="3238500"/>
            </a:xfrm>
            <a:prstGeom prst="rect">
              <a:avLst/>
            </a:prstGeom>
          </p:spPr>
        </p:pic>
      </p:grpSp>
      <p:sp>
        <p:nvSpPr>
          <p:cNvPr id="16" name="文本框 15"/>
          <p:cNvSpPr txBox="1"/>
          <p:nvPr/>
        </p:nvSpPr>
        <p:spPr>
          <a:xfrm>
            <a:off x="748030" y="2863215"/>
            <a:ext cx="11249025" cy="1616710"/>
          </a:xfrm>
          <a:prstGeom prst="rect">
            <a:avLst/>
          </a:prstGeom>
          <a:noFill/>
        </p:spPr>
        <p:txBody>
          <a:bodyPr wrap="square" rtlCol="0">
            <a:noAutofit/>
          </a:bodyPr>
          <a:lstStyle/>
          <a:p>
            <a:pPr algn="ctr"/>
            <a:r>
              <a:rPr lang="zh-CN" altLang="en-US" sz="8000" b="1" dirty="0">
                <a:ln w="12700">
                  <a:noFill/>
                </a:ln>
                <a:gradFill>
                  <a:gsLst>
                    <a:gs pos="0">
                      <a:srgbClr val="044BC9"/>
                    </a:gs>
                    <a:gs pos="100000">
                      <a:srgbClr val="23A2E4"/>
                    </a:gs>
                  </a:gsLst>
                  <a:lin ang="0" scaled="0"/>
                </a:gradFill>
                <a:latin typeface="Aa黑体 (非商业使用)" panose="02010600010101010101" pitchFamily="2" charset="-122"/>
                <a:ea typeface="Aa黑体 (非商业使用)" panose="02010600010101010101" pitchFamily="2" charset="-122"/>
                <a:sym typeface="思源黑体" panose="020B0500000000000000" pitchFamily="34" charset="-122"/>
              </a:rPr>
              <a:t>生育对收入的反作用</a:t>
            </a:r>
            <a:endParaRPr lang="zh-CN" altLang="en-US" sz="8000" b="1" dirty="0">
              <a:ln w="12700">
                <a:noFill/>
              </a:ln>
              <a:gradFill>
                <a:gsLst>
                  <a:gs pos="0">
                    <a:srgbClr val="044BC9"/>
                  </a:gs>
                  <a:gs pos="100000">
                    <a:srgbClr val="23A2E4"/>
                  </a:gs>
                </a:gsLst>
                <a:lin ang="0" scaled="0"/>
              </a:gradFill>
              <a:latin typeface="Aa黑体 (非商业使用)" panose="02010600010101010101" pitchFamily="2" charset="-122"/>
              <a:ea typeface="Aa黑体 (非商业使用)" panose="02010600010101010101" pitchFamily="2" charset="-122"/>
              <a:sym typeface="思源黑体" panose="020B0500000000000000" pitchFamily="34" charset="-122"/>
            </a:endParaRPr>
          </a:p>
        </p:txBody>
      </p:sp>
      <p:grpSp>
        <p:nvGrpSpPr>
          <p:cNvPr id="22" name="组合 21"/>
          <p:cNvGrpSpPr/>
          <p:nvPr/>
        </p:nvGrpSpPr>
        <p:grpSpPr>
          <a:xfrm>
            <a:off x="4184571" y="4576559"/>
            <a:ext cx="3822856" cy="0"/>
            <a:chOff x="3746190" y="2146300"/>
            <a:chExt cx="3822856" cy="0"/>
          </a:xfrm>
        </p:grpSpPr>
        <p:cxnSp>
          <p:nvCxnSpPr>
            <p:cNvPr id="23" name="直接连接符 22"/>
            <p:cNvCxnSpPr/>
            <p:nvPr/>
          </p:nvCxnSpPr>
          <p:spPr>
            <a:xfrm>
              <a:off x="3746190" y="2146300"/>
              <a:ext cx="3822856" cy="0"/>
            </a:xfrm>
            <a:prstGeom prst="line">
              <a:avLst/>
            </a:prstGeom>
            <a:ln>
              <a:solidFill>
                <a:srgbClr val="044BC9"/>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a:off x="3746190" y="2146300"/>
              <a:ext cx="914710" cy="0"/>
            </a:xfrm>
            <a:prstGeom prst="line">
              <a:avLst/>
            </a:prstGeom>
            <a:ln w="57150">
              <a:solidFill>
                <a:srgbClr val="044BC9"/>
              </a:solidFill>
            </a:ln>
          </p:spPr>
          <p:style>
            <a:lnRef idx="1">
              <a:schemeClr val="accent1"/>
            </a:lnRef>
            <a:fillRef idx="0">
              <a:schemeClr val="accent1"/>
            </a:fillRef>
            <a:effectRef idx="0">
              <a:schemeClr val="accent1"/>
            </a:effectRef>
            <a:fontRef idx="minor">
              <a:schemeClr val="tx1"/>
            </a:fontRef>
          </p:style>
        </p:cxnSp>
      </p:grpSp>
      <p:sp>
        <p:nvSpPr>
          <p:cNvPr id="26" name="矩形 25"/>
          <p:cNvSpPr/>
          <p:nvPr/>
        </p:nvSpPr>
        <p:spPr>
          <a:xfrm>
            <a:off x="4375933" y="1795348"/>
            <a:ext cx="3405842" cy="768350"/>
          </a:xfrm>
          <a:prstGeom prst="rect">
            <a:avLst/>
          </a:prstGeom>
          <a:noFill/>
        </p:spPr>
        <p:txBody>
          <a:bodyPr wrap="square" rtlCol="0">
            <a:spAutoFit/>
          </a:bodyPr>
          <a:lstStyle/>
          <a:p>
            <a:pPr algn="ctr"/>
            <a:r>
              <a:rPr lang="en-US" altLang="zh-CN" sz="4400" b="1" dirty="0">
                <a:ln w="12700">
                  <a:noFill/>
                </a:ln>
                <a:gradFill>
                  <a:gsLst>
                    <a:gs pos="0">
                      <a:srgbClr val="044BC9"/>
                    </a:gs>
                    <a:gs pos="100000">
                      <a:srgbClr val="23A2E4"/>
                    </a:gs>
                  </a:gsLst>
                  <a:lin ang="5400000" scaled="0"/>
                </a:gradFill>
                <a:latin typeface="Aa黑体 (非商业使用)" panose="02010600010101010101" pitchFamily="2" charset="-122"/>
                <a:ea typeface="Aa黑体 (非商业使用)" panose="02010600010101010101" pitchFamily="2" charset="-122"/>
              </a:rPr>
              <a:t>PART 03</a:t>
            </a:r>
            <a:endParaRPr lang="zh-CN" altLang="en-US" sz="4400" b="1" dirty="0">
              <a:ln w="12700">
                <a:noFill/>
              </a:ln>
              <a:gradFill>
                <a:gsLst>
                  <a:gs pos="0">
                    <a:srgbClr val="044BC9"/>
                  </a:gs>
                  <a:gs pos="100000">
                    <a:srgbClr val="23A2E4"/>
                  </a:gs>
                </a:gsLst>
                <a:lin ang="5400000" scaled="0"/>
              </a:gradFill>
              <a:latin typeface="Aa黑体 (非商业使用)" panose="02010600010101010101" pitchFamily="2" charset="-122"/>
              <a:ea typeface="Aa黑体 (非商业使用)" panose="02010600010101010101" pitchFamily="2"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Tm="4000">
        <p15:prstTrans prst="airplane"/>
      </p:transition>
    </mc:Choice>
    <mc:Fallback>
      <p:transition spd="slow" advTm="4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randombar(horizontal)">
                                      <p:cBhvr>
                                        <p:cTn id="7" dur="500"/>
                                        <p:tgtEl>
                                          <p:spTgt spid="26"/>
                                        </p:tgtEl>
                                      </p:cBhvr>
                                    </p:animEffect>
                                  </p:childTnLst>
                                </p:cTn>
                              </p:par>
                            </p:childTnLst>
                          </p:cTn>
                        </p:par>
                      </p:childTnLst>
                    </p:cTn>
                  </p:par>
                  <p:par>
                    <p:cTn id="8" fill="hold">
                      <p:stCondLst>
                        <p:cond delay="indefinite"/>
                      </p:stCondLst>
                      <p:childTnLst>
                        <p:par>
                          <p:cTn id="9" fill="hold">
                            <p:stCondLst>
                              <p:cond delay="0"/>
                            </p:stCondLst>
                            <p:childTnLst>
                              <p:par>
                                <p:cTn id="10" presetID="41" presetClass="entr" presetSubtype="0" fill="hold" grpId="0" nodeType="clickEffect">
                                  <p:stCondLst>
                                    <p:cond delay="0"/>
                                  </p:stCondLst>
                                  <p:iterate type="lt">
                                    <p:tmPct val="10000"/>
                                  </p:iterate>
                                  <p:childTnLst>
                                    <p:set>
                                      <p:cBhvr>
                                        <p:cTn id="11" dur="1" fill="hold">
                                          <p:stCondLst>
                                            <p:cond delay="0"/>
                                          </p:stCondLst>
                                        </p:cTn>
                                        <p:tgtEl>
                                          <p:spTgt spid="16"/>
                                        </p:tgtEl>
                                        <p:attrNameLst>
                                          <p:attrName>style.visibility</p:attrName>
                                        </p:attrNameLst>
                                      </p:cBhvr>
                                      <p:to>
                                        <p:strVal val="visible"/>
                                      </p:to>
                                    </p:set>
                                    <p:anim calcmode="lin" valueType="num">
                                      <p:cBhvr>
                                        <p:cTn id="12" dur="500" fill="hold"/>
                                        <p:tgtEl>
                                          <p:spTgt spid="16"/>
                                        </p:tgtEl>
                                        <p:attrNameLst>
                                          <p:attrName>ppt_x</p:attrName>
                                        </p:attrNameLst>
                                      </p:cBhvr>
                                      <p:tavLst>
                                        <p:tav tm="0">
                                          <p:val>
                                            <p:strVal val="#ppt_x"/>
                                          </p:val>
                                        </p:tav>
                                        <p:tav tm="50000">
                                          <p:val>
                                            <p:strVal val="#ppt_x+.1"/>
                                          </p:val>
                                        </p:tav>
                                        <p:tav tm="100000">
                                          <p:val>
                                            <p:strVal val="#ppt_x"/>
                                          </p:val>
                                        </p:tav>
                                      </p:tavLst>
                                    </p:anim>
                                    <p:anim calcmode="lin" valueType="num">
                                      <p:cBhvr>
                                        <p:cTn id="13" dur="500" fill="hold"/>
                                        <p:tgtEl>
                                          <p:spTgt spid="16"/>
                                        </p:tgtEl>
                                        <p:attrNameLst>
                                          <p:attrName>ppt_y</p:attrName>
                                        </p:attrNameLst>
                                      </p:cBhvr>
                                      <p:tavLst>
                                        <p:tav tm="0">
                                          <p:val>
                                            <p:strVal val="#ppt_y"/>
                                          </p:val>
                                        </p:tav>
                                        <p:tav tm="100000">
                                          <p:val>
                                            <p:strVal val="#ppt_y"/>
                                          </p:val>
                                        </p:tav>
                                      </p:tavLst>
                                    </p:anim>
                                    <p:anim calcmode="lin" valueType="num">
                                      <p:cBhvr>
                                        <p:cTn id="14" dur="500" fill="hold"/>
                                        <p:tgtEl>
                                          <p:spTgt spid="16"/>
                                        </p:tgtEl>
                                        <p:attrNameLst>
                                          <p:attrName>ppt_h</p:attrName>
                                        </p:attrNameLst>
                                      </p:cBhvr>
                                      <p:tavLst>
                                        <p:tav tm="0">
                                          <p:val>
                                            <p:strVal val="#ppt_h/10"/>
                                          </p:val>
                                        </p:tav>
                                        <p:tav tm="50000">
                                          <p:val>
                                            <p:strVal val="#ppt_h+.01"/>
                                          </p:val>
                                        </p:tav>
                                        <p:tav tm="100000">
                                          <p:val>
                                            <p:strVal val="#ppt_h"/>
                                          </p:val>
                                        </p:tav>
                                      </p:tavLst>
                                    </p:anim>
                                    <p:anim calcmode="lin" valueType="num">
                                      <p:cBhvr>
                                        <p:cTn id="15" dur="500" fill="hold"/>
                                        <p:tgtEl>
                                          <p:spTgt spid="16"/>
                                        </p:tgtEl>
                                        <p:attrNameLst>
                                          <p:attrName>ppt_w</p:attrName>
                                        </p:attrNameLst>
                                      </p:cBhvr>
                                      <p:tavLst>
                                        <p:tav tm="0">
                                          <p:val>
                                            <p:strVal val="#ppt_w/10"/>
                                          </p:val>
                                        </p:tav>
                                        <p:tav tm="50000">
                                          <p:val>
                                            <p:strVal val="#ppt_w+.01"/>
                                          </p:val>
                                        </p:tav>
                                        <p:tav tm="100000">
                                          <p:val>
                                            <p:strVal val="#ppt_w"/>
                                          </p:val>
                                        </p:tav>
                                      </p:tavLst>
                                    </p:anim>
                                    <p:animEffect transition="in" filter="fade">
                                      <p:cBhvr>
                                        <p:cTn id="16" dur="500" tmFilter="0,0; .5, 1; 1, 1"/>
                                        <p:tgtEl>
                                          <p:spTgt spid="16"/>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nodeType="clickEffect">
                                  <p:stCondLst>
                                    <p:cond delay="0"/>
                                  </p:stCondLst>
                                  <p:childTnLst>
                                    <p:set>
                                      <p:cBhvr>
                                        <p:cTn id="20" dur="1" fill="hold">
                                          <p:stCondLst>
                                            <p:cond delay="0"/>
                                          </p:stCondLst>
                                        </p:cTn>
                                        <p:tgtEl>
                                          <p:spTgt spid="22"/>
                                        </p:tgtEl>
                                        <p:attrNameLst>
                                          <p:attrName>style.visibility</p:attrName>
                                        </p:attrNameLst>
                                      </p:cBhvr>
                                      <p:to>
                                        <p:strVal val="visible"/>
                                      </p:to>
                                    </p:set>
                                    <p:animEffect transition="in" filter="wipe(left)">
                                      <p:cBhvr>
                                        <p:cTn id="21"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2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文本1"/>
          <p:cNvSpPr/>
          <p:nvPr>
            <p:custDataLst>
              <p:tags r:id="rId1"/>
            </p:custDataLst>
          </p:nvPr>
        </p:nvSpPr>
        <p:spPr>
          <a:xfrm rot="3203510">
            <a:off x="4567280" y="189372"/>
            <a:ext cx="2087485" cy="1491531"/>
          </a:xfrm>
          <a:prstGeom prst="rect">
            <a:avLst/>
          </a:prstGeom>
          <a:noFill/>
          <a:ln w="25400" cap="flat" cmpd="sng" algn="ctr">
            <a:noFill/>
            <a:prstDash val="solid"/>
          </a:ln>
          <a:effectLst/>
        </p:spPr>
        <p:txBody>
          <a:bodyPr spcFirstLastPara="1" lIns="68573" tIns="34287" rIns="68573" bIns="34287" numCol="1" anchor="ctr">
            <a:prstTxWarp prst="textArchUp">
              <a:avLst/>
            </a:prstTxWarp>
          </a:bodyPr>
          <a:lstStyle/>
          <a:p>
            <a:pPr algn="ctr">
              <a:defRPr/>
            </a:pPr>
            <a:r>
              <a:rPr lang="zh-CN" altLang="en-US" sz="900" b="1" kern="0" dirty="0">
                <a:solidFill>
                  <a:srgbClr val="F9F9F9"/>
                </a:solidFill>
                <a:latin typeface="Arial" panose="020B0604020202020204" pitchFamily="34" charset="0"/>
                <a:ea typeface="微软雅黑" panose="020B0503020204020204" pitchFamily="34" charset="-122"/>
                <a:sym typeface="Arial" panose="020B0604020202020204" pitchFamily="34" charset="0"/>
              </a:rPr>
              <a:t>我是步骤二</a:t>
            </a:r>
            <a:endParaRPr lang="zh-CN" altLang="en-US" sz="900" b="1" kern="0" dirty="0">
              <a:solidFill>
                <a:srgbClr val="F9F9F9"/>
              </a:solidFill>
              <a:latin typeface="Arial" panose="020B0604020202020204" pitchFamily="34" charset="0"/>
              <a:ea typeface="微软雅黑" panose="020B0503020204020204" pitchFamily="34" charset="-122"/>
              <a:sym typeface="Arial" panose="020B0604020202020204" pitchFamily="34" charset="0"/>
            </a:endParaRPr>
          </a:p>
        </p:txBody>
      </p:sp>
      <p:sp>
        <p:nvSpPr>
          <p:cNvPr id="20" name="文本2"/>
          <p:cNvSpPr/>
          <p:nvPr>
            <p:custDataLst>
              <p:tags r:id="rId2"/>
            </p:custDataLst>
          </p:nvPr>
        </p:nvSpPr>
        <p:spPr>
          <a:xfrm rot="7982288">
            <a:off x="2502036" y="3204822"/>
            <a:ext cx="2002739" cy="1491531"/>
          </a:xfrm>
          <a:prstGeom prst="rect">
            <a:avLst/>
          </a:prstGeom>
          <a:noFill/>
          <a:ln w="25400" cap="flat" cmpd="sng" algn="ctr">
            <a:noFill/>
            <a:prstDash val="solid"/>
          </a:ln>
          <a:effectLst/>
        </p:spPr>
        <p:txBody>
          <a:bodyPr spcFirstLastPara="1" lIns="68573" tIns="34287" rIns="68573" bIns="34287" numCol="1" anchor="ctr">
            <a:prstTxWarp prst="textArchUp">
              <a:avLst/>
            </a:prstTxWarp>
          </a:bodyPr>
          <a:lstStyle/>
          <a:p>
            <a:pPr algn="ctr">
              <a:defRPr/>
            </a:pPr>
            <a:r>
              <a:rPr lang="zh-CN" altLang="en-US" sz="900" b="1" kern="0" dirty="0">
                <a:solidFill>
                  <a:srgbClr val="FFFFFF"/>
                </a:solidFill>
                <a:latin typeface="Arial" panose="020B0604020202020204" pitchFamily="34" charset="0"/>
                <a:ea typeface="微软雅黑" panose="020B0503020204020204" pitchFamily="34" charset="-122"/>
                <a:sym typeface="Arial" panose="020B0604020202020204" pitchFamily="34" charset="0"/>
              </a:rPr>
              <a:t>我是步骤三</a:t>
            </a:r>
            <a:endParaRPr lang="zh-CN" altLang="en-US" sz="900" b="1" kern="0" dirty="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34" name="Content Placeholder 2"/>
          <p:cNvSpPr txBox="1"/>
          <p:nvPr>
            <p:custDataLst>
              <p:tags r:id="rId3"/>
            </p:custDataLst>
          </p:nvPr>
        </p:nvSpPr>
        <p:spPr>
          <a:xfrm>
            <a:off x="4651375" y="1417955"/>
            <a:ext cx="6044565" cy="3969385"/>
          </a:xfrm>
          <a:prstGeom prst="rect">
            <a:avLst/>
          </a:prstGeom>
        </p:spPr>
        <p:txBody>
          <a:bodyPr vert="horz" wrap="square" lIns="91440" tIns="45720" rIns="91440" bIns="45720" rtlCol="0">
            <a:sp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spcBef>
                <a:spcPts val="0"/>
              </a:spcBef>
              <a:buNone/>
            </a:pPr>
            <a:r>
              <a:rPr lang="zh-CN" altLang="en-US" sz="2400" b="1" dirty="0">
                <a:solidFill>
                  <a:schemeClr val="accent1">
                    <a:lumMod val="75000"/>
                  </a:schemeClr>
                </a:solidFill>
                <a:latin typeface="思源黑体 Light" panose="020B0300000000000000" pitchFamily="34" charset="-122"/>
                <a:ea typeface="思源黑体 Light" panose="020B0300000000000000" pitchFamily="34" charset="-122"/>
              </a:rPr>
              <a:t>女性职业发展与</a:t>
            </a:r>
            <a:r>
              <a:rPr lang="zh-CN" altLang="en-US" sz="2400" b="1" dirty="0">
                <a:solidFill>
                  <a:schemeClr val="accent1">
                    <a:lumMod val="75000"/>
                  </a:schemeClr>
                </a:solidFill>
                <a:latin typeface="思源黑体 Light" panose="020B0300000000000000" pitchFamily="34" charset="-122"/>
                <a:ea typeface="思源黑体 Light" panose="020B0300000000000000" pitchFamily="34" charset="-122"/>
              </a:rPr>
              <a:t>收入</a:t>
            </a:r>
            <a:endParaRPr lang="zh-CN" altLang="en-US" sz="2400" b="1" dirty="0">
              <a:solidFill>
                <a:schemeClr val="accent1">
                  <a:lumMod val="75000"/>
                </a:schemeClr>
              </a:solidFill>
              <a:latin typeface="思源黑体 Light" panose="020B0300000000000000" pitchFamily="34" charset="-122"/>
              <a:ea typeface="思源黑体 Light" panose="020B0300000000000000" pitchFamily="34" charset="-122"/>
            </a:endParaRPr>
          </a:p>
          <a:p>
            <a:pPr marL="0" indent="0">
              <a:lnSpc>
                <a:spcPct val="150000"/>
              </a:lnSpc>
              <a:spcBef>
                <a:spcPts val="0"/>
              </a:spcBef>
              <a:buNone/>
            </a:pPr>
            <a:r>
              <a:rPr lang="en-US" altLang="zh-CN" dirty="0">
                <a:solidFill>
                  <a:schemeClr val="tx1">
                    <a:lumMod val="75000"/>
                    <a:lumOff val="25000"/>
                  </a:schemeClr>
                </a:solidFill>
                <a:latin typeface="思源黑体 Light" panose="020B0300000000000000" pitchFamily="34" charset="-122"/>
                <a:ea typeface="思源黑体 Light" panose="020B0300000000000000" pitchFamily="34" charset="-122"/>
              </a:rPr>
              <a:t>  </a:t>
            </a:r>
            <a:r>
              <a:rPr lang="zh-CN" altLang="en-US" sz="1600" b="1" dirty="0">
                <a:solidFill>
                  <a:schemeClr val="tx1"/>
                </a:solidFill>
                <a:latin typeface="思源黑体 Light" panose="020B0300000000000000" pitchFamily="34" charset="-122"/>
                <a:ea typeface="思源黑体 Light" panose="020B0300000000000000" pitchFamily="34" charset="-122"/>
              </a:rPr>
              <a:t>据今年诺贝尔经济学奖得主克劳迪亚</a:t>
            </a:r>
            <a:r>
              <a:rPr lang="en-US" altLang="zh-CN" sz="1600" b="1" dirty="0">
                <a:solidFill>
                  <a:schemeClr val="tx1"/>
                </a:solidFill>
                <a:latin typeface="思源黑体 Light" panose="020B0300000000000000" pitchFamily="34" charset="-122"/>
                <a:ea typeface="思源黑体 Light" panose="020B0300000000000000" pitchFamily="34" charset="-122"/>
              </a:rPr>
              <a:t>·</a:t>
            </a:r>
            <a:r>
              <a:rPr lang="zh-CN" altLang="en-US" sz="1600" b="1" dirty="0">
                <a:solidFill>
                  <a:schemeClr val="tx1"/>
                </a:solidFill>
                <a:latin typeface="思源黑体 Light" panose="020B0300000000000000" pitchFamily="34" charset="-122"/>
                <a:ea typeface="思源黑体 Light" panose="020B0300000000000000" pitchFamily="34" charset="-122"/>
              </a:rPr>
              <a:t>戈尔丁的研究显示，女性生育第一个孩子后一到两年间薪酬差距开始扩大，通常是女性因生育暂时离开工作岗位，重返职场后又因需照料婴儿和家庭，工作时长减少，从而对工资收入产生长期负面影响，这一</a:t>
            </a:r>
            <a:r>
              <a:rPr lang="en-US" altLang="zh-CN" sz="1600" b="1" dirty="0">
                <a:solidFill>
                  <a:schemeClr val="tx1"/>
                </a:solidFill>
                <a:latin typeface="思源黑体 Light" panose="020B0300000000000000" pitchFamily="34" charset="-122"/>
                <a:ea typeface="思源黑体 Light" panose="020B0300000000000000" pitchFamily="34" charset="-122"/>
              </a:rPr>
              <a:t>“</a:t>
            </a:r>
            <a:r>
              <a:rPr lang="zh-CN" altLang="en-US" sz="1600" b="1" dirty="0">
                <a:solidFill>
                  <a:schemeClr val="tx1"/>
                </a:solidFill>
                <a:latin typeface="思源黑体 Light" panose="020B0300000000000000" pitchFamily="34" charset="-122"/>
                <a:ea typeface="思源黑体 Light" panose="020B0300000000000000" pitchFamily="34" charset="-122"/>
              </a:rPr>
              <a:t>父母效应</a:t>
            </a:r>
            <a:r>
              <a:rPr lang="en-US" altLang="zh-CN" sz="1600" b="1" dirty="0">
                <a:solidFill>
                  <a:schemeClr val="tx1"/>
                </a:solidFill>
                <a:latin typeface="思源黑体 Light" panose="020B0300000000000000" pitchFamily="34" charset="-122"/>
                <a:ea typeface="思源黑体 Light" panose="020B0300000000000000" pitchFamily="34" charset="-122"/>
              </a:rPr>
              <a:t>”</a:t>
            </a:r>
            <a:r>
              <a:rPr lang="zh-CN" altLang="en-US" sz="1600" b="1" dirty="0">
                <a:solidFill>
                  <a:schemeClr val="tx1"/>
                </a:solidFill>
                <a:latin typeface="思源黑体 Light" panose="020B0300000000000000" pitchFamily="34" charset="-122"/>
                <a:ea typeface="思源黑体 Light" panose="020B0300000000000000" pitchFamily="34" charset="-122"/>
              </a:rPr>
              <a:t>在一定程度上说明了生育对女性收入的反作用。</a:t>
            </a:r>
            <a:endParaRPr lang="zh-CN" altLang="en-US" sz="1600" b="1" dirty="0">
              <a:solidFill>
                <a:schemeClr val="tx1"/>
              </a:solidFill>
              <a:latin typeface="思源黑体 Light" panose="020B0300000000000000" pitchFamily="34" charset="-122"/>
              <a:ea typeface="思源黑体 Light" panose="020B0300000000000000" pitchFamily="34" charset="-122"/>
            </a:endParaRPr>
          </a:p>
          <a:p>
            <a:pPr marL="0" indent="0">
              <a:lnSpc>
                <a:spcPct val="150000"/>
              </a:lnSpc>
              <a:spcBef>
                <a:spcPts val="0"/>
              </a:spcBef>
              <a:buNone/>
            </a:pPr>
            <a:r>
              <a:rPr lang="zh-CN" altLang="en-US" sz="1600" b="1" dirty="0">
                <a:solidFill>
                  <a:schemeClr val="tx1"/>
                </a:solidFill>
                <a:latin typeface="思源黑体 Light" panose="020B0300000000000000" pitchFamily="34" charset="-122"/>
                <a:ea typeface="思源黑体 Light" panose="020B0300000000000000" pitchFamily="34" charset="-122"/>
              </a:rPr>
              <a:t> </a:t>
            </a:r>
            <a:r>
              <a:rPr lang="en-US" altLang="zh-CN" sz="1600" b="1" dirty="0">
                <a:solidFill>
                  <a:schemeClr val="tx1"/>
                </a:solidFill>
                <a:latin typeface="思源黑体 Light" panose="020B0300000000000000" pitchFamily="34" charset="-122"/>
                <a:ea typeface="思源黑体 Light" panose="020B0300000000000000" pitchFamily="34" charset="-122"/>
              </a:rPr>
              <a:t> </a:t>
            </a:r>
            <a:r>
              <a:rPr lang="zh-CN" altLang="en-US" sz="1600" b="1" dirty="0">
                <a:solidFill>
                  <a:schemeClr val="tx1"/>
                </a:solidFill>
                <a:latin typeface="思源黑体 Light" panose="020B0300000000000000" pitchFamily="34" charset="-122"/>
                <a:ea typeface="思源黑体 Light" panose="020B0300000000000000" pitchFamily="34" charset="-122"/>
              </a:rPr>
              <a:t>作者在《事业还是家庭？女性追求平等的百年旅程》书中</a:t>
            </a:r>
            <a:r>
              <a:rPr lang="zh-CN" altLang="en-US" sz="1600" b="1" dirty="0">
                <a:solidFill>
                  <a:schemeClr val="tx1"/>
                </a:solidFill>
                <a:latin typeface="思源黑体 Light" panose="020B0300000000000000" pitchFamily="34" charset="-122"/>
                <a:ea typeface="思源黑体 Light" panose="020B0300000000000000" pitchFamily="34" charset="-122"/>
              </a:rPr>
              <a:t>证实了关于生育对就业的不利影响的研究也进一步证实，因为女性在照料婴幼儿方面投入了更多时间，这导致工作时间减少，进而降低了工作收入。</a:t>
            </a:r>
            <a:endParaRPr lang="zh-CN" altLang="en-US" sz="1600" b="1" dirty="0">
              <a:solidFill>
                <a:schemeClr val="tx1"/>
              </a:solidFill>
              <a:latin typeface="思源黑体 Light" panose="020B0300000000000000" pitchFamily="34" charset="-122"/>
              <a:ea typeface="思源黑体 Light" panose="020B0300000000000000" pitchFamily="34" charset="-122"/>
            </a:endParaRPr>
          </a:p>
        </p:txBody>
      </p:sp>
      <p:grpSp>
        <p:nvGrpSpPr>
          <p:cNvPr id="37" name="组合 36"/>
          <p:cNvGrpSpPr/>
          <p:nvPr>
            <p:custDataLst>
              <p:tags r:id="rId4"/>
            </p:custDataLst>
          </p:nvPr>
        </p:nvGrpSpPr>
        <p:grpSpPr>
          <a:xfrm>
            <a:off x="4781550" y="5667875"/>
            <a:ext cx="4559300" cy="0"/>
            <a:chOff x="3746190" y="2146300"/>
            <a:chExt cx="4559300" cy="0"/>
          </a:xfrm>
        </p:grpSpPr>
        <p:cxnSp>
          <p:nvCxnSpPr>
            <p:cNvPr id="38" name="直接连接符 37"/>
            <p:cNvCxnSpPr/>
            <p:nvPr>
              <p:custDataLst>
                <p:tags r:id="rId5"/>
              </p:custDataLst>
            </p:nvPr>
          </p:nvCxnSpPr>
          <p:spPr>
            <a:xfrm>
              <a:off x="3746190" y="2146300"/>
              <a:ext cx="4559300" cy="0"/>
            </a:xfrm>
            <a:prstGeom prst="line">
              <a:avLst/>
            </a:prstGeom>
            <a:ln>
              <a:solidFill>
                <a:srgbClr val="044BC9"/>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custDataLst>
                <p:tags r:id="rId6"/>
              </p:custDataLst>
            </p:nvPr>
          </p:nvCxnSpPr>
          <p:spPr>
            <a:xfrm>
              <a:off x="3746190" y="2146300"/>
              <a:ext cx="914710" cy="0"/>
            </a:xfrm>
            <a:prstGeom prst="line">
              <a:avLst/>
            </a:prstGeom>
            <a:ln w="57150">
              <a:solidFill>
                <a:srgbClr val="044BC9"/>
              </a:solidFill>
            </a:ln>
          </p:spPr>
          <p:style>
            <a:lnRef idx="1">
              <a:schemeClr val="accent1"/>
            </a:lnRef>
            <a:fillRef idx="0">
              <a:schemeClr val="accent1"/>
            </a:fillRef>
            <a:effectRef idx="0">
              <a:schemeClr val="accent1"/>
            </a:effectRef>
            <a:fontRef idx="minor">
              <a:schemeClr val="tx1"/>
            </a:fontRef>
          </p:style>
        </p:cxnSp>
      </p:grpSp>
      <p:pic>
        <p:nvPicPr>
          <p:cNvPr id="2" name="图片 1" descr="cc6d067f6b918d62cc732e7a41142b4"/>
          <p:cNvPicPr>
            <a:picLocks noChangeAspect="1"/>
          </p:cNvPicPr>
          <p:nvPr/>
        </p:nvPicPr>
        <p:blipFill>
          <a:blip r:embed="rId7"/>
          <a:stretch>
            <a:fillRect/>
          </a:stretch>
        </p:blipFill>
        <p:spPr>
          <a:xfrm>
            <a:off x="1155065" y="1456690"/>
            <a:ext cx="2969895" cy="4107815"/>
          </a:xfrm>
          <a:prstGeom prst="rect">
            <a:avLst/>
          </a:prstGeom>
        </p:spPr>
      </p:pic>
      <p:grpSp>
        <p:nvGrpSpPr>
          <p:cNvPr id="3" name="Group 4"/>
          <p:cNvGrpSpPr/>
          <p:nvPr/>
        </p:nvGrpSpPr>
        <p:grpSpPr bwMode="auto">
          <a:xfrm>
            <a:off x="528023" y="429260"/>
            <a:ext cx="11120880" cy="318440"/>
            <a:chOff x="0" y="0"/>
            <a:chExt cx="7344815" cy="213386"/>
          </a:xfrm>
          <a:solidFill>
            <a:schemeClr val="tx1"/>
          </a:solidFill>
        </p:grpSpPr>
        <p:sp>
          <p:nvSpPr>
            <p:cNvPr id="4" name="Rectangle 61"/>
            <p:cNvSpPr>
              <a:spLocks noChangeArrowheads="1"/>
            </p:cNvSpPr>
            <p:nvPr/>
          </p:nvSpPr>
          <p:spPr bwMode="auto">
            <a:xfrm>
              <a:off x="0" y="0"/>
              <a:ext cx="7344815" cy="32031"/>
            </a:xfrm>
            <a:prstGeom prst="rect">
              <a:avLst/>
            </a:prstGeom>
            <a:solidFill>
              <a:srgbClr val="044BC9"/>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defRPr/>
              </a:pPr>
              <a:endParaRPr lang="zh-CN" altLang="zh-CN" sz="7600">
                <a:solidFill>
                  <a:srgbClr val="000000"/>
                </a:solidFill>
                <a:latin typeface="Microsoft JhengHei UI" panose="020B0604030504040204" pitchFamily="34" charset="-120"/>
                <a:ea typeface="微软雅黑" panose="020B0503020204020204" pitchFamily="34" charset="-122"/>
                <a:sym typeface="Microsoft JhengHei UI" panose="020B0604030504040204" pitchFamily="34" charset="-120"/>
              </a:endParaRPr>
            </a:p>
          </p:txBody>
        </p:sp>
        <p:sp>
          <p:nvSpPr>
            <p:cNvPr id="5" name="Flowchart: Merge 3"/>
            <p:cNvSpPr>
              <a:spLocks noChangeArrowheads="1"/>
            </p:cNvSpPr>
            <p:nvPr/>
          </p:nvSpPr>
          <p:spPr bwMode="auto">
            <a:xfrm>
              <a:off x="199435" y="21985"/>
              <a:ext cx="210541" cy="191401"/>
            </a:xfrm>
            <a:prstGeom prst="flowChartMerge">
              <a:avLst/>
            </a:prstGeom>
            <a:solidFill>
              <a:srgbClr val="044BC9"/>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defRPr/>
              </a:pPr>
              <a:endParaRPr lang="zh-CN" altLang="zh-CN" sz="7600">
                <a:solidFill>
                  <a:srgbClr val="000000"/>
                </a:solidFill>
                <a:latin typeface="Microsoft JhengHei UI" panose="020B0604030504040204" pitchFamily="34" charset="-120"/>
                <a:ea typeface="微软雅黑" panose="020B0503020204020204" pitchFamily="34" charset="-122"/>
                <a:sym typeface="Microsoft JhengHei UI" panose="020B0604030504040204" pitchFamily="34" charset="-120"/>
              </a:endParaRPr>
            </a:p>
          </p:txBody>
        </p:sp>
        <p:sp>
          <p:nvSpPr>
            <p:cNvPr id="22" name="Flowchart: Merge 64"/>
            <p:cNvSpPr>
              <a:spLocks noChangeArrowheads="1"/>
            </p:cNvSpPr>
            <p:nvPr/>
          </p:nvSpPr>
          <p:spPr bwMode="auto">
            <a:xfrm>
              <a:off x="2809071" y="21985"/>
              <a:ext cx="210541" cy="191401"/>
            </a:xfrm>
            <a:prstGeom prst="flowChartMerge">
              <a:avLst/>
            </a:prstGeom>
            <a:solidFill>
              <a:srgbClr val="044BC9"/>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defRPr/>
              </a:pPr>
              <a:endParaRPr lang="zh-CN" altLang="zh-CN" sz="7600">
                <a:solidFill>
                  <a:srgbClr val="000000"/>
                </a:solidFill>
                <a:latin typeface="Microsoft JhengHei UI" panose="020B0604030504040204" pitchFamily="34" charset="-120"/>
                <a:ea typeface="微软雅黑" panose="020B0503020204020204" pitchFamily="34" charset="-122"/>
                <a:sym typeface="Microsoft JhengHei UI" panose="020B0604030504040204" pitchFamily="34" charset="-120"/>
              </a:endParaRPr>
            </a:p>
          </p:txBody>
        </p:sp>
        <p:sp>
          <p:nvSpPr>
            <p:cNvPr id="23" name="Flowchart: Merge 65"/>
            <p:cNvSpPr>
              <a:spLocks noChangeArrowheads="1"/>
            </p:cNvSpPr>
            <p:nvPr/>
          </p:nvSpPr>
          <p:spPr bwMode="auto">
            <a:xfrm>
              <a:off x="5274869" y="21985"/>
              <a:ext cx="210541" cy="191401"/>
            </a:xfrm>
            <a:prstGeom prst="flowChartMerge">
              <a:avLst/>
            </a:prstGeom>
            <a:solidFill>
              <a:srgbClr val="044BC9"/>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defRPr/>
              </a:pPr>
              <a:endParaRPr lang="zh-CN" altLang="zh-CN" sz="7600">
                <a:solidFill>
                  <a:srgbClr val="000000"/>
                </a:solidFill>
                <a:latin typeface="Microsoft JhengHei UI" panose="020B0604030504040204" pitchFamily="34" charset="-120"/>
                <a:ea typeface="微软雅黑" panose="020B0503020204020204" pitchFamily="34" charset="-122"/>
                <a:sym typeface="Microsoft JhengHei UI" panose="020B0604030504040204" pitchFamily="34" charset="-120"/>
              </a:endParaRPr>
            </a:p>
          </p:txBody>
        </p:sp>
      </p:grpSp>
    </p:spTree>
  </p:cSld>
  <p:clrMapOvr>
    <a:masterClrMapping/>
  </p:clrMapOvr>
  <p:transition spd="slow" advTm="4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0"/>
                                        </p:tgtEl>
                                        <p:attrNameLst>
                                          <p:attrName>style.visibility</p:attrName>
                                        </p:attrNameLst>
                                      </p:cBhvr>
                                      <p:to>
                                        <p:strVal val="visible"/>
                                      </p:to>
                                    </p:set>
                                    <p:animEffect transition="in" filter="fade">
                                      <p:cBhvr>
                                        <p:cTn id="10" dur="500"/>
                                        <p:tgtEl>
                                          <p:spTgt spid="20"/>
                                        </p:tgtEl>
                                      </p:cBhvr>
                                    </p:animEffect>
                                  </p:childTnLst>
                                </p:cTn>
                              </p:par>
                              <p:par>
                                <p:cTn id="11" presetID="42" presetClass="entr" presetSubtype="0" fill="hold" grpId="0" nodeType="with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fade">
                                      <p:cBhvr>
                                        <p:cTn id="13" dur="500"/>
                                        <p:tgtEl>
                                          <p:spTgt spid="34"/>
                                        </p:tgtEl>
                                      </p:cBhvr>
                                    </p:animEffect>
                                    <p:anim calcmode="lin" valueType="num">
                                      <p:cBhvr>
                                        <p:cTn id="14" dur="500" fill="hold"/>
                                        <p:tgtEl>
                                          <p:spTgt spid="34"/>
                                        </p:tgtEl>
                                        <p:attrNameLst>
                                          <p:attrName>ppt_x</p:attrName>
                                        </p:attrNameLst>
                                      </p:cBhvr>
                                      <p:tavLst>
                                        <p:tav tm="0">
                                          <p:val>
                                            <p:strVal val="#ppt_x"/>
                                          </p:val>
                                        </p:tav>
                                        <p:tav tm="100000">
                                          <p:val>
                                            <p:strVal val="#ppt_x"/>
                                          </p:val>
                                        </p:tav>
                                      </p:tavLst>
                                    </p:anim>
                                    <p:anim calcmode="lin" valueType="num">
                                      <p:cBhvr>
                                        <p:cTn id="15" dur="500" fill="hold"/>
                                        <p:tgtEl>
                                          <p:spTgt spid="34"/>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nodeType="clickEffect">
                                  <p:stCondLst>
                                    <p:cond delay="0"/>
                                  </p:stCondLst>
                                  <p:childTnLst>
                                    <p:set>
                                      <p:cBhvr>
                                        <p:cTn id="19" dur="1" fill="hold">
                                          <p:stCondLst>
                                            <p:cond delay="0"/>
                                          </p:stCondLst>
                                        </p:cTn>
                                        <p:tgtEl>
                                          <p:spTgt spid="37"/>
                                        </p:tgtEl>
                                        <p:attrNameLst>
                                          <p:attrName>style.visibility</p:attrName>
                                        </p:attrNameLst>
                                      </p:cBhvr>
                                      <p:to>
                                        <p:strVal val="visible"/>
                                      </p:to>
                                    </p:set>
                                    <p:animEffect transition="in" filter="wipe(left)">
                                      <p:cBhvr>
                                        <p:cTn id="20" dur="500"/>
                                        <p:tgtEl>
                                          <p:spTgt spid="37"/>
                                        </p:tgtEl>
                                      </p:cBhvr>
                                    </p:animEffect>
                                  </p:childTnLst>
                                </p:cTn>
                              </p:par>
                              <p:par>
                                <p:cTn id="21" presetID="2" presetClass="entr" presetSubtype="8" fill="hold" nodeType="withEffect">
                                  <p:stCondLst>
                                    <p:cond delay="0"/>
                                  </p:stCondLst>
                                  <p:childTnLst>
                                    <p:set>
                                      <p:cBhvr>
                                        <p:cTn id="22" dur="1" fill="hold">
                                          <p:stCondLst>
                                            <p:cond delay="0"/>
                                          </p:stCondLst>
                                        </p:cTn>
                                        <p:tgtEl>
                                          <p:spTgt spid="3"/>
                                        </p:tgtEl>
                                        <p:attrNameLst>
                                          <p:attrName>style.visibility</p:attrName>
                                        </p:attrNameLst>
                                      </p:cBhvr>
                                      <p:to>
                                        <p:strVal val="visible"/>
                                      </p:to>
                                    </p:set>
                                    <p:anim calcmode="lin" valueType="num">
                                      <p:cBhvr additive="base">
                                        <p:cTn id="23" dur="500" fill="hold"/>
                                        <p:tgtEl>
                                          <p:spTgt spid="3"/>
                                        </p:tgtEl>
                                        <p:attrNameLst>
                                          <p:attrName>ppt_x</p:attrName>
                                        </p:attrNameLst>
                                      </p:cBhvr>
                                      <p:tavLst>
                                        <p:tav tm="0">
                                          <p:val>
                                            <p:strVal val="0-#ppt_w/2"/>
                                          </p:val>
                                        </p:tav>
                                        <p:tav tm="100000">
                                          <p:val>
                                            <p:strVal val="#ppt_x"/>
                                          </p:val>
                                        </p:tav>
                                      </p:tavLst>
                                    </p:anim>
                                    <p:anim calcmode="lin" valueType="num">
                                      <p:cBhvr additive="base">
                                        <p:cTn id="24" dur="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bldLvl="0" animBg="1"/>
      <p:bldP spid="20" grpId="0"/>
      <p:bldP spid="34" grpId="0"/>
    </p:bldLst>
  </p:timing>
</p:sld>
</file>

<file path=ppt/tags/tag1.xml><?xml version="1.0" encoding="utf-8"?>
<p:tagLst xmlns:p="http://schemas.openxmlformats.org/presentationml/2006/main">
  <p:tag name="KSO_WM_DIAGRAM_VIRTUALLY_FRAME" val="{&quot;height&quot;:281.67677165354326,&quot;left&quot;:73.49212598425197,&quot;top&quot;:154.19913385826777,&quot;width&quot;:806.0064566929134}"/>
</p:tagLst>
</file>

<file path=ppt/tags/tag10.xml><?xml version="1.0" encoding="utf-8"?>
<p:tagLst xmlns:p="http://schemas.openxmlformats.org/presentationml/2006/main">
  <p:tag name="KSO_WM_DIAGRAM_VIRTUALLY_FRAME" val="{&quot;height&quot;:281.67677165354326,&quot;left&quot;:73.49212598425197,&quot;top&quot;:154.19913385826777,&quot;width&quot;:806.0064566929134}"/>
</p:tagLst>
</file>

<file path=ppt/tags/tag11.xml><?xml version="1.0" encoding="utf-8"?>
<p:tagLst xmlns:p="http://schemas.openxmlformats.org/presentationml/2006/main">
  <p:tag name="KSO_WM_DIAGRAM_VIRTUALLY_FRAME" val="{&quot;height&quot;:281.67677165354326,&quot;left&quot;:73.49212598425197,&quot;top&quot;:154.19913385826777,&quot;width&quot;:806.0064566929134}"/>
</p:tagLst>
</file>

<file path=ppt/tags/tag12.xml><?xml version="1.0" encoding="utf-8"?>
<p:tagLst xmlns:p="http://schemas.openxmlformats.org/presentationml/2006/main">
  <p:tag name="KSO_WM_DIAGRAM_VIRTUALLY_FRAME" val="{&quot;height&quot;:281.67677165354326,&quot;left&quot;:73.49212598425197,&quot;top&quot;:154.19913385826777,&quot;width&quot;:806.0064566929134}"/>
</p:tagLst>
</file>

<file path=ppt/tags/tag13.xml><?xml version="1.0" encoding="utf-8"?>
<p:tagLst xmlns:p="http://schemas.openxmlformats.org/presentationml/2006/main">
  <p:tag name="KSO_WM_DIAGRAM_VIRTUALLY_FRAME" val="{&quot;height&quot;:281.67677165354326,&quot;left&quot;:73.49212598425197,&quot;top&quot;:154.19913385826777,&quot;width&quot;:806.0064566929134}"/>
</p:tagLst>
</file>

<file path=ppt/tags/tag14.xml><?xml version="1.0" encoding="utf-8"?>
<p:tagLst xmlns:p="http://schemas.openxmlformats.org/presentationml/2006/main">
  <p:tag name="KSO_WM_DIAGRAM_VIRTUALLY_FRAME" val="{&quot;height&quot;:281.67677165354326,&quot;left&quot;:73.49212598425197,&quot;top&quot;:154.19913385826777,&quot;width&quot;:806.0064566929134}"/>
</p:tagLst>
</file>

<file path=ppt/tags/tag15.xml><?xml version="1.0" encoding="utf-8"?>
<p:tagLst xmlns:p="http://schemas.openxmlformats.org/presentationml/2006/main">
  <p:tag name="KSO_WM_DIAGRAM_VIRTUALLY_FRAME" val="{&quot;height&quot;:281.67677165354326,&quot;left&quot;:73.49212598425197,&quot;top&quot;:154.19913385826777,&quot;width&quot;:806.0064566929134}"/>
</p:tagLst>
</file>

<file path=ppt/tags/tag16.xml><?xml version="1.0" encoding="utf-8"?>
<p:tagLst xmlns:p="http://schemas.openxmlformats.org/presentationml/2006/main">
  <p:tag name="KSO_WM_DIAGRAM_VIRTUALLY_FRAME" val="{&quot;height&quot;:281.67677165354326,&quot;left&quot;:73.49212598425197,&quot;top&quot;:154.19913385826777,&quot;width&quot;:806.0064566929134}"/>
</p:tagLst>
</file>

<file path=ppt/tags/tag17.xml><?xml version="1.0" encoding="utf-8"?>
<p:tagLst xmlns:p="http://schemas.openxmlformats.org/presentationml/2006/main">
  <p:tag name="KSO_WM_DIAGRAM_VIRTUALLY_FRAME" val="{&quot;height&quot;:440.2963610172363,&quot;left&quot;:172.0151682883296,&quot;top&quot;:-27.35730589912604,&quot;width&quot;:673.9848317116705}"/>
</p:tagLst>
</file>

<file path=ppt/tags/tag18.xml><?xml version="1.0" encoding="utf-8"?>
<p:tagLst xmlns:p="http://schemas.openxmlformats.org/presentationml/2006/main">
  <p:tag name="KSO_WM_DIAGRAM_VIRTUALLY_FRAME" val="{&quot;height&quot;:440.2963610172363,&quot;left&quot;:172.0151682883296,&quot;top&quot;:-27.35730589912604,&quot;width&quot;:673.9848317116705}"/>
</p:tagLst>
</file>

<file path=ppt/tags/tag19.xml><?xml version="1.0" encoding="utf-8"?>
<p:tagLst xmlns:p="http://schemas.openxmlformats.org/presentationml/2006/main">
  <p:tag name="KSO_WM_DIAGRAM_VIRTUALLY_FRAME" val="{&quot;height&quot;:440.2963610172363,&quot;left&quot;:172.0151682883296,&quot;top&quot;:-27.35730589912604,&quot;width&quot;:673.9848317116705}"/>
</p:tagLst>
</file>

<file path=ppt/tags/tag2.xml><?xml version="1.0" encoding="utf-8"?>
<p:tagLst xmlns:p="http://schemas.openxmlformats.org/presentationml/2006/main">
  <p:tag name="KSO_WM_DIAGRAM_VIRTUALLY_FRAME" val="{&quot;height&quot;:281.67677165354326,&quot;left&quot;:73.49212598425197,&quot;top&quot;:154.19913385826777,&quot;width&quot;:806.0064566929134}"/>
</p:tagLst>
</file>

<file path=ppt/tags/tag20.xml><?xml version="1.0" encoding="utf-8"?>
<p:tagLst xmlns:p="http://schemas.openxmlformats.org/presentationml/2006/main">
  <p:tag name="KSO_WM_DIAGRAM_VIRTUALLY_FRAME" val="{&quot;height&quot;:266.11858267716536,&quot;left&quot;:172.0151682883296,&quot;top&quot;:146.82047244094488,&quot;width&quot;:673.9848317116705}"/>
</p:tagLst>
</file>

<file path=ppt/tags/tag21.xml><?xml version="1.0" encoding="utf-8"?>
<p:tagLst xmlns:p="http://schemas.openxmlformats.org/presentationml/2006/main">
  <p:tag name="KSO_WM_DIAGRAM_VIRTUALLY_FRAME" val="{&quot;height&quot;:440.2963610172363,&quot;left&quot;:172.0151682883296,&quot;top&quot;:-27.35730589912604,&quot;width&quot;:673.9848317116705}"/>
</p:tagLst>
</file>

<file path=ppt/tags/tag22.xml><?xml version="1.0" encoding="utf-8"?>
<p:tagLst xmlns:p="http://schemas.openxmlformats.org/presentationml/2006/main">
  <p:tag name="KSO_WM_DIAGRAM_VIRTUALLY_FRAME" val="{&quot;height&quot;:440.2963610172363,&quot;left&quot;:172.0151682883296,&quot;top&quot;:-27.35730589912604,&quot;width&quot;:673.9848317116705}"/>
</p:tagLst>
</file>

<file path=ppt/tags/tag23.xml><?xml version="1.0" encoding="utf-8"?>
<p:tagLst xmlns:p="http://schemas.openxmlformats.org/presentationml/2006/main">
  <p:tag name="KSO_WM_DIAGRAM_VIRTUALLY_FRAME" val="{&quot;height&quot;:256.51409448818896,&quot;left&quot;:519.0770078740157,&quot;top&quot;:163.68220472440944,&quot;width&quot;:375.7369291338584}"/>
</p:tagLst>
</file>

<file path=ppt/tags/tag24.xml><?xml version="1.0" encoding="utf-8"?>
<p:tagLst xmlns:p="http://schemas.openxmlformats.org/presentationml/2006/main">
  <p:tag name="KSO_WM_DIAGRAM_VIRTUALLY_FRAME" val="{&quot;height&quot;:266.11858267716536,&quot;left&quot;:172.0151682883296,&quot;top&quot;:146.82047244094488,&quot;width&quot;:673.9848317116705}"/>
</p:tagLst>
</file>

<file path=ppt/tags/tag25.xml><?xml version="1.0" encoding="utf-8"?>
<p:tagLst xmlns:p="http://schemas.openxmlformats.org/presentationml/2006/main">
  <p:tag name="KSO_WM_DIAGRAM_VIRTUALLY_FRAME" val="{&quot;height&quot;:440.2963610172363,&quot;left&quot;:172.0151682883296,&quot;top&quot;:-27.35730589912604,&quot;width&quot;:673.9848317116705}"/>
</p:tagLst>
</file>

<file path=ppt/tags/tag26.xml><?xml version="1.0" encoding="utf-8"?>
<p:tagLst xmlns:p="http://schemas.openxmlformats.org/presentationml/2006/main">
  <p:tag name="KSO_WM_DIAGRAM_VIRTUALLY_FRAME" val="{&quot;height&quot;:440.2963610172363,&quot;left&quot;:172.0151682883296,&quot;top&quot;:-27.35730589912604,&quot;width&quot;:673.9848317116705}"/>
</p:tagLst>
</file>

<file path=ppt/tags/tag3.xml><?xml version="1.0" encoding="utf-8"?>
<p:tagLst xmlns:p="http://schemas.openxmlformats.org/presentationml/2006/main">
  <p:tag name="KSO_WM_DIAGRAM_VIRTUALLY_FRAME" val="{&quot;height&quot;:281.67677165354326,&quot;left&quot;:73.49212598425197,&quot;top&quot;:154.19913385826777,&quot;width&quot;:806.0064566929134}"/>
</p:tagLst>
</file>

<file path=ppt/tags/tag4.xml><?xml version="1.0" encoding="utf-8"?>
<p:tagLst xmlns:p="http://schemas.openxmlformats.org/presentationml/2006/main">
  <p:tag name="KSO_WM_DIAGRAM_VIRTUALLY_FRAME" val="{&quot;height&quot;:281.67677165354326,&quot;left&quot;:73.49212598425197,&quot;top&quot;:154.19913385826777,&quot;width&quot;:806.0064566929134}"/>
</p:tagLst>
</file>

<file path=ppt/tags/tag5.xml><?xml version="1.0" encoding="utf-8"?>
<p:tagLst xmlns:p="http://schemas.openxmlformats.org/presentationml/2006/main">
  <p:tag name="KSO_WM_DIAGRAM_VIRTUALLY_FRAME" val="{&quot;height&quot;:281.67677165354326,&quot;left&quot;:73.49212598425197,&quot;top&quot;:154.19913385826777,&quot;width&quot;:806.0064566929134}"/>
</p:tagLst>
</file>

<file path=ppt/tags/tag6.xml><?xml version="1.0" encoding="utf-8"?>
<p:tagLst xmlns:p="http://schemas.openxmlformats.org/presentationml/2006/main">
  <p:tag name="KSO_WM_DIAGRAM_VIRTUALLY_FRAME" val="{&quot;height&quot;:281.67677165354326,&quot;left&quot;:73.49212598425197,&quot;top&quot;:154.19913385826777,&quot;width&quot;:806.0064566929134}"/>
</p:tagLst>
</file>

<file path=ppt/tags/tag7.xml><?xml version="1.0" encoding="utf-8"?>
<p:tagLst xmlns:p="http://schemas.openxmlformats.org/presentationml/2006/main">
  <p:tag name="KSO_WM_DIAGRAM_VIRTUALLY_FRAME" val="{&quot;height&quot;:281.67677165354326,&quot;left&quot;:73.49212598425197,&quot;top&quot;:154.19913385826777,&quot;width&quot;:806.0064566929134}"/>
</p:tagLst>
</file>

<file path=ppt/tags/tag8.xml><?xml version="1.0" encoding="utf-8"?>
<p:tagLst xmlns:p="http://schemas.openxmlformats.org/presentationml/2006/main">
  <p:tag name="KSO_WM_DIAGRAM_VIRTUALLY_FRAME" val="{&quot;height&quot;:281.67677165354326,&quot;left&quot;:73.49212598425197,&quot;top&quot;:154.19913385826777,&quot;width&quot;:806.0064566929134}"/>
</p:tagLst>
</file>

<file path=ppt/tags/tag9.xml><?xml version="1.0" encoding="utf-8"?>
<p:tagLst xmlns:p="http://schemas.openxmlformats.org/presentationml/2006/main">
  <p:tag name="KSO_WM_DIAGRAM_VIRTUALLY_FRAME" val="{&quot;height&quot;:281.67677165354326,&quot;left&quot;:73.49212598425197,&quot;top&quot;:154.19913385826777,&quot;width&quot;:806.0064566929134}"/>
</p:tagLst>
</file>

<file path=ppt/theme/theme1.xml><?xml version="1.0" encoding="utf-8"?>
<a:theme xmlns:a="http://schemas.openxmlformats.org/drawingml/2006/main" name="第一PPT，www.1ppt.com">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自定义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主题​​">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otalTime>0</TotalTime>
  <Words>2014</Words>
  <Application>WPS 演示</Application>
  <PresentationFormat>宽屏</PresentationFormat>
  <Paragraphs>115</Paragraphs>
  <Slides>14</Slides>
  <Notes>33</Notes>
  <HiddenSlides>0</HiddenSlides>
  <MMClips>0</MMClips>
  <ScaleCrop>false</ScaleCrop>
  <HeadingPairs>
    <vt:vector size="6" baseType="variant">
      <vt:variant>
        <vt:lpstr>已用的字体</vt:lpstr>
      </vt:variant>
      <vt:variant>
        <vt:i4>17</vt:i4>
      </vt:variant>
      <vt:variant>
        <vt:lpstr>主题</vt:lpstr>
      </vt:variant>
      <vt:variant>
        <vt:i4>2</vt:i4>
      </vt:variant>
      <vt:variant>
        <vt:lpstr>幻灯片标题</vt:lpstr>
      </vt:variant>
      <vt:variant>
        <vt:i4>14</vt:i4>
      </vt:variant>
    </vt:vector>
  </HeadingPairs>
  <TitlesOfParts>
    <vt:vector size="33" baseType="lpstr">
      <vt:lpstr>Arial</vt:lpstr>
      <vt:lpstr>宋体</vt:lpstr>
      <vt:lpstr>Wingdings</vt:lpstr>
      <vt:lpstr>微软雅黑</vt:lpstr>
      <vt:lpstr>思源黑体</vt:lpstr>
      <vt:lpstr>黑体</vt:lpstr>
      <vt:lpstr>Amiri</vt:lpstr>
      <vt:lpstr>思源黑体 CN Light</vt:lpstr>
      <vt:lpstr>Aa黑体 (非商业使用)</vt:lpstr>
      <vt:lpstr>Arial</vt:lpstr>
      <vt:lpstr>Microsoft JhengHei UI</vt:lpstr>
      <vt:lpstr>思源黑体 Light</vt:lpstr>
      <vt:lpstr>思源黑体 CN Normal</vt:lpstr>
      <vt:lpstr>Calibri</vt:lpstr>
      <vt:lpstr>Arial Unicode MS</vt:lpstr>
      <vt:lpstr>Calibri Light</vt:lpstr>
      <vt:lpstr>Segoe Print</vt:lpstr>
      <vt:lpstr>第一PPT，www.1ppt.com</vt:lpstr>
      <vt:lpstr>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第一PPT，www.1ppt.com</Company>
  <LinksUpToDate>false</LinksUpToDate>
  <SharedDoc>false</SharedDoc>
  <HyperlinksChanged>false</HyperlinksChanged>
  <AppVersion>14.0000</AppVersion>
  <Manager>第一PPT</Manager>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项目复盘</dc:title>
  <dc:creator>第一PPT</dc:creator>
  <cp:keywords>www.1ppt.com</cp:keywords>
  <dc:description>www.1ppt.com</dc:description>
  <cp:lastModifiedBy>female celestial</cp:lastModifiedBy>
  <cp:revision>18</cp:revision>
  <dcterms:created xsi:type="dcterms:W3CDTF">2021-08-06T13:52:00Z</dcterms:created>
  <dcterms:modified xsi:type="dcterms:W3CDTF">2024-12-07T11:22:11Z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6AE9AE2C52EC406E821132E4EA2FE57A_12</vt:lpwstr>
  </property>
  <property fmtid="{D5CDD505-2E9C-101B-9397-08002B2CF9AE}" pid="3" name="KSOProductBuildVer">
    <vt:lpwstr>2052-12.1.0.19302</vt:lpwstr>
  </property>
</Properties>
</file>

<file path=docProps/thumbnail.jpeg>
</file>